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3" r:id="rId5"/>
    <p:sldId id="265" r:id="rId6"/>
    <p:sldId id="262"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68577" autoAdjust="0"/>
  </p:normalViewPr>
  <p:slideViewPr>
    <p:cSldViewPr>
      <p:cViewPr varScale="1">
        <p:scale>
          <a:sx n="65" d="100"/>
          <a:sy n="65" d="100"/>
        </p:scale>
        <p:origin x="-172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1CDFB-8FD6-4056-9B6B-66DBB3539B77}" type="datetimeFigureOut">
              <a:rPr lang="en-US" smtClean="0"/>
              <a:t>8/26/2014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8888C0-1514-4CBF-B447-BEE2380F6757}" type="slidenum">
              <a:rPr lang="en-US" smtClean="0"/>
              <a:t>‹#›</a:t>
            </a:fld>
            <a:endParaRPr lang="en-US" dirty="0"/>
          </a:p>
        </p:txBody>
      </p:sp>
    </p:spTree>
    <p:extLst>
      <p:ext uri="{BB962C8B-B14F-4D97-AF65-F5344CB8AC3E}">
        <p14:creationId xmlns:p14="http://schemas.microsoft.com/office/powerpoint/2010/main" val="117642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Comenzando en el curso escolar 2014-2015, las escuelas públicas de la Florida harán la transición a los nuevos Estándares de la Florida que fueron adoptados en febrero del 2014. </a:t>
            </a:r>
          </a:p>
          <a:p>
            <a:endParaRPr lang="es-ES" dirty="0" smtClean="0"/>
          </a:p>
          <a:p>
            <a:r>
              <a:rPr lang="es-ES" dirty="0" smtClean="0"/>
              <a:t>En el pasado, se llevó a cabo la transición a los Estándares Básicos Comunes del Estado que tenía como fin brindar una educación basada en estándares; sin embargo, las opiniones y revisiones del público condujeron a la adopción de los nuevos Estándares de la Florida para todos los distritos escolares en el estado. </a:t>
            </a: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1</a:t>
            </a:fld>
            <a:endParaRPr lang="en-US" dirty="0"/>
          </a:p>
        </p:txBody>
      </p:sp>
    </p:spTree>
    <p:extLst>
      <p:ext uri="{BB962C8B-B14F-4D97-AF65-F5344CB8AC3E}">
        <p14:creationId xmlns:p14="http://schemas.microsoft.com/office/powerpoint/2010/main" val="93985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600" baseline="0" dirty="0" smtClean="0"/>
              <a:t>La intención de los nuevos Estándares de la Florida es la de proporcionar instrucción más rigurosa a fin de que los estudiantes adquieran el conocimiento y las destrezas necesarias para hacer frente a las demandas del Siglo XXI: “listos para la universidad y carreras”    “que el estudiante tenga éxito en cualquier camino que tome en la vida”    </a:t>
            </a:r>
          </a:p>
          <a:p>
            <a:endParaRPr lang="es-ES" sz="1600" baseline="0" dirty="0" smtClean="0"/>
          </a:p>
          <a:p>
            <a:r>
              <a:rPr lang="es-ES" sz="1600" baseline="0" dirty="0" smtClean="0"/>
              <a:t>Los estudiantes deben estar mejor preparados para competir en el mercado global laboral, adquiriendo un conjunto de habilidades y la base del conocimiento que respalda su habilidad de trabajar con nuevas tecnologías y en profesiones que ya en la actualidad están evolucionando.  Estos estándares impulsarán este cambio.</a:t>
            </a:r>
            <a:endParaRPr lang="en-US" sz="1600" baseline="0" dirty="0" smtClean="0"/>
          </a:p>
        </p:txBody>
      </p:sp>
      <p:sp>
        <p:nvSpPr>
          <p:cNvPr id="4" name="Slide Number Placeholder 3"/>
          <p:cNvSpPr>
            <a:spLocks noGrp="1"/>
          </p:cNvSpPr>
          <p:nvPr>
            <p:ph type="sldNum" sz="quarter" idx="10"/>
          </p:nvPr>
        </p:nvSpPr>
        <p:spPr/>
        <p:txBody>
          <a:bodyPr/>
          <a:lstStyle/>
          <a:p>
            <a:fld id="{6F8888C0-1514-4CBF-B447-BEE2380F6757}" type="slidenum">
              <a:rPr lang="en-US" smtClean="0"/>
              <a:t>2</a:t>
            </a:fld>
            <a:endParaRPr lang="en-US" dirty="0"/>
          </a:p>
        </p:txBody>
      </p:sp>
    </p:spTree>
    <p:extLst>
      <p:ext uri="{BB962C8B-B14F-4D97-AF65-F5344CB8AC3E}">
        <p14:creationId xmlns:p14="http://schemas.microsoft.com/office/powerpoint/2010/main" val="2883789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Los nuevos Estándares de la Florida se enfocan:  </a:t>
            </a:r>
          </a:p>
          <a:p>
            <a:endParaRPr lang="es-ES" dirty="0" smtClean="0"/>
          </a:p>
          <a:p>
            <a:r>
              <a:rPr lang="es-ES" dirty="0" smtClean="0"/>
              <a:t>MAFS – Matemáticas y (LAFS)  Artes del Lenguaje en inglés </a:t>
            </a:r>
          </a:p>
          <a:p>
            <a:endParaRPr lang="es-ES" dirty="0" smtClean="0"/>
          </a:p>
          <a:p>
            <a:r>
              <a:rPr lang="es-ES" dirty="0" smtClean="0"/>
              <a:t>Las otras asignaturas (ciencias, ciencias sociales) continuarán impartiéndose bajo la Próxima Generación de los Estándares del Estado del Sol (</a:t>
            </a:r>
            <a:r>
              <a:rPr lang="es-ES" dirty="0" err="1" smtClean="0"/>
              <a:t>Next</a:t>
            </a:r>
            <a:r>
              <a:rPr lang="es-ES" dirty="0" smtClean="0"/>
              <a:t> </a:t>
            </a:r>
            <a:r>
              <a:rPr lang="es-ES" dirty="0" err="1" smtClean="0"/>
              <a:t>Generation</a:t>
            </a:r>
            <a:r>
              <a:rPr lang="es-ES" dirty="0" smtClean="0"/>
              <a:t> </a:t>
            </a:r>
            <a:r>
              <a:rPr lang="es-ES" dirty="0" err="1" smtClean="0"/>
              <a:t>Sunshine</a:t>
            </a:r>
            <a:r>
              <a:rPr lang="es-ES" dirty="0" smtClean="0"/>
              <a:t> </a:t>
            </a:r>
            <a:r>
              <a:rPr lang="es-ES" dirty="0" err="1" smtClean="0"/>
              <a:t>State</a:t>
            </a:r>
            <a:r>
              <a:rPr lang="es-ES" dirty="0" smtClean="0"/>
              <a:t> Standards)</a:t>
            </a: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3</a:t>
            </a:fld>
            <a:endParaRPr lang="en-US" dirty="0"/>
          </a:p>
        </p:txBody>
      </p:sp>
    </p:spTree>
    <p:extLst>
      <p:ext uri="{BB962C8B-B14F-4D97-AF65-F5344CB8AC3E}">
        <p14:creationId xmlns:p14="http://schemas.microsoft.com/office/powerpoint/2010/main" val="172611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aseline="0" dirty="0" smtClean="0"/>
              <a:t>La enseñanza y el aprendizaje van a cambiar como resultado de los Estándares de la Florida. </a:t>
            </a:r>
          </a:p>
          <a:p>
            <a:r>
              <a:rPr lang="es-ES" baseline="0" dirty="0" smtClean="0"/>
              <a:t>Entre los cambios importantes en la instrucción de las Artes del Lenguaje, se encuentran: </a:t>
            </a:r>
          </a:p>
          <a:p>
            <a:r>
              <a:rPr lang="es-ES" baseline="0" dirty="0" smtClean="0"/>
              <a:t>•Desarrollar el conocimiento mediante textos de no ficción con contenido enriquecido </a:t>
            </a:r>
          </a:p>
          <a:p>
            <a:r>
              <a:rPr lang="es-ES" baseline="0" dirty="0" smtClean="0"/>
              <a:t>•Utilizar textos literarios e informativos como base para la lectura, composición y la expresión oral</a:t>
            </a:r>
          </a:p>
          <a:p>
            <a:r>
              <a:rPr lang="es-ES" baseline="0" dirty="0" smtClean="0"/>
              <a:t>•Lectura y práctica con textos complejos y lenguaje académico      </a:t>
            </a:r>
          </a:p>
          <a:p>
            <a:endParaRPr lang="es-ES" baseline="0" dirty="0" smtClean="0"/>
          </a:p>
          <a:p>
            <a:r>
              <a:rPr lang="es-ES" baseline="0" dirty="0" smtClean="0"/>
              <a:t>Entre los cambios importantes en la instrucción de las Matemáticas, se encuentran:          </a:t>
            </a:r>
          </a:p>
          <a:p>
            <a:r>
              <a:rPr lang="es-ES" baseline="0" dirty="0" smtClean="0"/>
              <a:t>•Enfoque profundo y específico sobre los conceptos que se priorizan en los estándares para desarrollar una base sólida del conocimiento  </a:t>
            </a:r>
          </a:p>
          <a:p>
            <a:r>
              <a:rPr lang="es-ES" baseline="0" dirty="0" smtClean="0"/>
              <a:t>•El estudiante adquiere con el tiempo la comprensión de los conceptos </a:t>
            </a:r>
          </a:p>
          <a:p>
            <a:r>
              <a:rPr lang="es-ES" baseline="0" dirty="0" smtClean="0"/>
              <a:t>•El rigor se define por medio de los cuatro componentes para guiar la instrucción, que incluyen: </a:t>
            </a:r>
          </a:p>
          <a:p>
            <a:pPr lvl="1"/>
            <a:r>
              <a:rPr lang="es-ES" baseline="0" dirty="0" smtClean="0"/>
              <a:t>1. El dominio de las Matemáticas </a:t>
            </a:r>
          </a:p>
          <a:p>
            <a:pPr lvl="1"/>
            <a:r>
              <a:rPr lang="es-ES" baseline="0" dirty="0" smtClean="0"/>
              <a:t>2. Una profunda comprensión </a:t>
            </a:r>
          </a:p>
          <a:p>
            <a:pPr lvl="1"/>
            <a:r>
              <a:rPr lang="es-ES" baseline="0" dirty="0" smtClean="0"/>
              <a:t>3. Práctica </a:t>
            </a:r>
          </a:p>
          <a:p>
            <a:pPr lvl="1"/>
            <a:r>
              <a:rPr lang="es-ES" baseline="0" dirty="0" smtClean="0"/>
              <a:t>4. Doble intensidad o un equilibrio entre “ejercicios” y la  aplicación de los conceptos </a:t>
            </a:r>
          </a:p>
          <a:p>
            <a:endParaRPr lang="es-ES" baseline="0" dirty="0" smtClean="0"/>
          </a:p>
          <a:p>
            <a:r>
              <a:rPr lang="es-ES" baseline="0" dirty="0" smtClean="0"/>
              <a:t>Las Matemáticas incluyen dos tipos de estándares – Estándares para las Prácticas en las Matemáticas y los Estándares del Contenido de las Matemáticas. </a:t>
            </a:r>
          </a:p>
          <a:p>
            <a:endParaRPr lang="en-US" baseline="0" dirty="0" smtClean="0"/>
          </a:p>
        </p:txBody>
      </p:sp>
      <p:sp>
        <p:nvSpPr>
          <p:cNvPr id="4" name="Slide Number Placeholder 3"/>
          <p:cNvSpPr>
            <a:spLocks noGrp="1"/>
          </p:cNvSpPr>
          <p:nvPr>
            <p:ph type="sldNum" sz="quarter" idx="10"/>
          </p:nvPr>
        </p:nvSpPr>
        <p:spPr/>
        <p:txBody>
          <a:bodyPr/>
          <a:lstStyle/>
          <a:p>
            <a:fld id="{6F8888C0-1514-4CBF-B447-BEE2380F6757}" type="slidenum">
              <a:rPr lang="en-US" smtClean="0"/>
              <a:t>4</a:t>
            </a:fld>
            <a:endParaRPr lang="en-US" dirty="0"/>
          </a:p>
        </p:txBody>
      </p:sp>
    </p:spTree>
    <p:extLst>
      <p:ext uri="{BB962C8B-B14F-4D97-AF65-F5344CB8AC3E}">
        <p14:creationId xmlns:p14="http://schemas.microsoft.com/office/powerpoint/2010/main" val="222593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s-ES_tradnl" sz="1200" dirty="0" smtClean="0">
                <a:effectLst/>
                <a:latin typeface="Arial"/>
                <a:ea typeface="Times New Roman"/>
                <a:cs typeface="Times New Roman"/>
              </a:rPr>
              <a:t>El progreso y los logros de los estudiantes en los Estándares de la Florida en las Artes del Lenguaje y las Matemáticas se evaluarán por primera vez con las nuevas Pruebas de los Estándares de la Florida, </a:t>
            </a:r>
            <a:r>
              <a:rPr lang="es-ES_tradnl" sz="1200" i="1" dirty="0" smtClean="0">
                <a:effectLst/>
                <a:latin typeface="Arial"/>
                <a:ea typeface="Times New Roman"/>
                <a:cs typeface="Times New Roman"/>
              </a:rPr>
              <a:t>(Florida Standards Assessments) </a:t>
            </a:r>
            <a:r>
              <a:rPr lang="es-ES_tradnl" sz="1200" dirty="0" smtClean="0">
                <a:effectLst/>
                <a:latin typeface="Arial"/>
                <a:ea typeface="Times New Roman"/>
                <a:cs typeface="Times New Roman"/>
              </a:rPr>
              <a:t>durante el curso escolar 2014-2015. </a:t>
            </a:r>
          </a:p>
          <a:p>
            <a:pPr marL="0" marR="0">
              <a:lnSpc>
                <a:spcPct val="115000"/>
              </a:lnSpc>
              <a:spcBef>
                <a:spcPts val="0"/>
              </a:spcBef>
              <a:spcAft>
                <a:spcPts val="1000"/>
              </a:spcAft>
            </a:pPr>
            <a:endParaRPr lang="en-US" sz="1100" dirty="0" smtClean="0">
              <a:effectLst/>
              <a:latin typeface="+mn-lt"/>
              <a:ea typeface="Times New Roman"/>
              <a:cs typeface="Times New Roman"/>
            </a:endParaRPr>
          </a:p>
          <a:p>
            <a:pPr marL="0" marR="0">
              <a:lnSpc>
                <a:spcPct val="115000"/>
              </a:lnSpc>
              <a:spcBef>
                <a:spcPts val="0"/>
              </a:spcBef>
              <a:spcAft>
                <a:spcPts val="1000"/>
              </a:spcAft>
            </a:pPr>
            <a:r>
              <a:rPr lang="es-ES_tradnl" sz="1200" dirty="0" smtClean="0">
                <a:effectLst/>
                <a:latin typeface="Arial"/>
                <a:ea typeface="Times New Roman"/>
                <a:cs typeface="Times New Roman"/>
              </a:rPr>
              <a:t>A los estudiantes se les administrarán las pruebas en una computadora. Se harán arreglos para que los estudiantes elegibles con discapacidades, en todos los grados en los que se administra la prueba, tomen las evaluaciones en un formato de papel. </a:t>
            </a:r>
            <a:endParaRPr lang="en-US" sz="1100" dirty="0" smtClean="0">
              <a:effectLst/>
              <a:latin typeface="+mn-lt"/>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5</a:t>
            </a:fld>
            <a:endParaRPr lang="en-US" dirty="0"/>
          </a:p>
        </p:txBody>
      </p:sp>
    </p:spTree>
    <p:extLst>
      <p:ext uri="{BB962C8B-B14F-4D97-AF65-F5344CB8AC3E}">
        <p14:creationId xmlns:p14="http://schemas.microsoft.com/office/powerpoint/2010/main" val="1578049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s-ES_tradnl" sz="1200" b="1" dirty="0" smtClean="0">
                <a:effectLst/>
                <a:latin typeface="Arial"/>
                <a:ea typeface="Times New Roman"/>
                <a:cs typeface="Times New Roman"/>
              </a:rPr>
              <a:t>Las bases para la instrucción en las Ciencias y las Ciencias Sociales continúan siendo los Estándares para la Próxima Generación del Estado del Sol, por lo que las pruebas serán siendo las mismas.  </a:t>
            </a:r>
          </a:p>
          <a:p>
            <a:pPr marL="0" marR="0">
              <a:lnSpc>
                <a:spcPct val="115000"/>
              </a:lnSpc>
              <a:spcBef>
                <a:spcPts val="0"/>
              </a:spcBef>
              <a:spcAft>
                <a:spcPts val="1000"/>
              </a:spcAft>
            </a:pPr>
            <a:endParaRPr lang="en-US" sz="1100" dirty="0" smtClean="0">
              <a:effectLst/>
              <a:latin typeface="+mn-lt"/>
              <a:ea typeface="Times New Roman"/>
              <a:cs typeface="Times New Roman"/>
            </a:endParaRPr>
          </a:p>
          <a:p>
            <a:pPr marL="0" marR="0">
              <a:lnSpc>
                <a:spcPct val="115000"/>
              </a:lnSpc>
              <a:spcBef>
                <a:spcPts val="0"/>
              </a:spcBef>
              <a:spcAft>
                <a:spcPts val="1000"/>
              </a:spcAft>
            </a:pPr>
            <a:r>
              <a:rPr lang="es-ES_tradnl" sz="1200" dirty="0" smtClean="0">
                <a:effectLst/>
                <a:latin typeface="Arial"/>
                <a:ea typeface="Times New Roman"/>
                <a:cs typeface="Times New Roman"/>
              </a:rPr>
              <a:t>La prueba </a:t>
            </a:r>
            <a:r>
              <a:rPr lang="es-ES_tradnl" sz="1200" i="1" dirty="0" smtClean="0">
                <a:effectLst/>
                <a:latin typeface="Arial"/>
                <a:ea typeface="Times New Roman"/>
                <a:cs typeface="Times New Roman"/>
              </a:rPr>
              <a:t>EOC </a:t>
            </a:r>
            <a:r>
              <a:rPr lang="es-ES_tradnl" sz="1200" dirty="0" smtClean="0">
                <a:effectLst/>
                <a:latin typeface="Arial"/>
                <a:ea typeface="Times New Roman"/>
                <a:cs typeface="Times New Roman"/>
              </a:rPr>
              <a:t>en Biología 1 sigue siendo la evaluación para: Biología 1 o Biología 1 Honores, Biología Pre-AICE, Biología Tecnología, Biología 1 en Pre Bachillerato Internacional, Bachillerato Internacional en los años intermedios, Programa de Biología Honores, Ciencias Integradas 3, Ciencias Integradas 3 Honores.</a:t>
            </a:r>
            <a:endParaRPr lang="en-US" sz="1100" dirty="0" smtClean="0">
              <a:effectLst/>
              <a:latin typeface="+mn-lt"/>
              <a:ea typeface="Times New Roman"/>
              <a:cs typeface="Times New Roman"/>
            </a:endParaRPr>
          </a:p>
          <a:p>
            <a:pPr marL="0" marR="0">
              <a:lnSpc>
                <a:spcPct val="115000"/>
              </a:lnSpc>
              <a:spcBef>
                <a:spcPts val="0"/>
              </a:spcBef>
              <a:spcAft>
                <a:spcPts val="1000"/>
              </a:spcAft>
            </a:pPr>
            <a:endParaRPr lang="es-ES_tradnl" sz="1200" dirty="0" smtClean="0">
              <a:effectLst/>
              <a:latin typeface="Arial"/>
              <a:ea typeface="Times New Roman"/>
              <a:cs typeface="Times New Roman"/>
            </a:endParaRPr>
          </a:p>
          <a:p>
            <a:pPr marL="0" marR="0">
              <a:lnSpc>
                <a:spcPct val="115000"/>
              </a:lnSpc>
              <a:spcBef>
                <a:spcPts val="0"/>
              </a:spcBef>
              <a:spcAft>
                <a:spcPts val="1000"/>
              </a:spcAft>
            </a:pPr>
            <a:r>
              <a:rPr lang="es-ES_tradnl" sz="1200" dirty="0" smtClean="0">
                <a:effectLst/>
                <a:latin typeface="Arial"/>
                <a:ea typeface="Times New Roman"/>
                <a:cs typeface="Times New Roman"/>
              </a:rPr>
              <a:t>Historia de los Estados Unidos para el 11º grado continúa siendo la misma</a:t>
            </a:r>
            <a:r>
              <a:rPr lang="es-ES_tradnl" sz="1200" dirty="0" smtClean="0">
                <a:effectLst/>
                <a:latin typeface="Arial"/>
                <a:ea typeface="Times New Roman"/>
                <a:cs typeface="Times New Roman"/>
              </a:rPr>
              <a:t>.</a:t>
            </a:r>
          </a:p>
          <a:p>
            <a:pPr marL="0" marR="0">
              <a:lnSpc>
                <a:spcPct val="115000"/>
              </a:lnSpc>
              <a:spcBef>
                <a:spcPts val="0"/>
              </a:spcBef>
              <a:spcAft>
                <a:spcPts val="1000"/>
              </a:spcAft>
            </a:pPr>
            <a:endParaRPr lang="es-ES_tradnl" sz="1200" dirty="0" smtClean="0">
              <a:effectLst/>
              <a:latin typeface="Arial"/>
              <a:ea typeface="Times New Roman"/>
              <a:cs typeface="Times New Roman"/>
            </a:endParaRPr>
          </a:p>
          <a:p>
            <a:r>
              <a:rPr lang="es-ES_tradnl" sz="1200" kern="1200" dirty="0" smtClean="0">
                <a:solidFill>
                  <a:schemeClr val="tx1"/>
                </a:solidFill>
                <a:effectLst/>
                <a:latin typeface="+mn-lt"/>
                <a:ea typeface="+mn-ea"/>
                <a:cs typeface="+mn-cs"/>
              </a:rPr>
              <a:t>Además, habrá oportunidades para retomar: </a:t>
            </a:r>
            <a:r>
              <a:rPr lang="es-ES_tradnl" sz="1200" i="1" kern="1200" dirty="0" smtClean="0">
                <a:solidFill>
                  <a:schemeClr val="tx1"/>
                </a:solidFill>
                <a:effectLst/>
                <a:latin typeface="+mn-lt"/>
                <a:ea typeface="+mn-ea"/>
                <a:cs typeface="+mn-cs"/>
              </a:rPr>
              <a:t>FCAT 2.0 </a:t>
            </a:r>
            <a:r>
              <a:rPr lang="es-ES_tradnl" sz="1200" kern="1200" dirty="0" smtClean="0">
                <a:solidFill>
                  <a:schemeClr val="tx1"/>
                </a:solidFill>
                <a:effectLst/>
                <a:latin typeface="+mn-lt"/>
                <a:ea typeface="+mn-ea"/>
                <a:cs typeface="+mn-cs"/>
              </a:rPr>
              <a:t>en Lectura, Álgebra 1 </a:t>
            </a:r>
            <a:r>
              <a:rPr lang="es-ES_tradnl" sz="1200" i="1" kern="1200" dirty="0" smtClean="0">
                <a:solidFill>
                  <a:schemeClr val="tx1"/>
                </a:solidFill>
                <a:effectLst/>
                <a:latin typeface="+mn-lt"/>
                <a:ea typeface="+mn-ea"/>
                <a:cs typeface="+mn-cs"/>
              </a:rPr>
              <a:t>EOC</a:t>
            </a:r>
            <a:r>
              <a:rPr lang="es-ES_tradnl" sz="1200" kern="1200" dirty="0" smtClean="0">
                <a:solidFill>
                  <a:schemeClr val="tx1"/>
                </a:solidFill>
                <a:effectLst/>
                <a:latin typeface="+mn-lt"/>
                <a:ea typeface="+mn-ea"/>
                <a:cs typeface="+mn-cs"/>
              </a:rPr>
              <a:t>. La prueba de la </a:t>
            </a:r>
            <a:r>
              <a:rPr lang="es-ES_tradnl" sz="1200" i="1" kern="1200" dirty="0" smtClean="0">
                <a:solidFill>
                  <a:schemeClr val="tx1"/>
                </a:solidFill>
                <a:effectLst/>
                <a:latin typeface="+mn-lt"/>
                <a:ea typeface="+mn-ea"/>
                <a:cs typeface="+mn-cs"/>
              </a:rPr>
              <a:t>FCAT </a:t>
            </a:r>
            <a:r>
              <a:rPr lang="es-ES_tradnl" sz="1200" kern="1200" dirty="0" smtClean="0">
                <a:solidFill>
                  <a:schemeClr val="tx1"/>
                </a:solidFill>
                <a:effectLst/>
                <a:latin typeface="+mn-lt"/>
                <a:ea typeface="+mn-ea"/>
                <a:cs typeface="+mn-cs"/>
              </a:rPr>
              <a:t>Estándares del Estado del Sol (</a:t>
            </a:r>
            <a:r>
              <a:rPr lang="es-ES_tradnl" sz="1200" i="1" kern="1200" dirty="0" err="1" smtClean="0">
                <a:solidFill>
                  <a:schemeClr val="tx1"/>
                </a:solidFill>
                <a:effectLst/>
                <a:latin typeface="+mn-lt"/>
                <a:ea typeface="+mn-ea"/>
                <a:cs typeface="+mn-cs"/>
              </a:rPr>
              <a:t>Sunshine</a:t>
            </a:r>
            <a:r>
              <a:rPr lang="es-ES_tradnl" sz="1200" i="1" kern="1200" dirty="0" smtClean="0">
                <a:solidFill>
                  <a:schemeClr val="tx1"/>
                </a:solidFill>
                <a:effectLst/>
                <a:latin typeface="+mn-lt"/>
                <a:ea typeface="+mn-ea"/>
                <a:cs typeface="+mn-cs"/>
              </a:rPr>
              <a:t> </a:t>
            </a:r>
            <a:r>
              <a:rPr lang="es-ES_tradnl" sz="1200" i="1" kern="1200" dirty="0" err="1" smtClean="0">
                <a:solidFill>
                  <a:schemeClr val="tx1"/>
                </a:solidFill>
                <a:effectLst/>
                <a:latin typeface="+mn-lt"/>
                <a:ea typeface="+mn-ea"/>
                <a:cs typeface="+mn-cs"/>
              </a:rPr>
              <a:t>State</a:t>
            </a:r>
            <a:r>
              <a:rPr lang="es-ES_tradnl" sz="1200" i="1" kern="1200" dirty="0" smtClean="0">
                <a:solidFill>
                  <a:schemeClr val="tx1"/>
                </a:solidFill>
                <a:effectLst/>
                <a:latin typeface="+mn-lt"/>
                <a:ea typeface="+mn-ea"/>
                <a:cs typeface="+mn-cs"/>
              </a:rPr>
              <a:t> Standards (SSS) </a:t>
            </a:r>
            <a:r>
              <a:rPr lang="es-ES_tradnl" sz="1200" kern="1200" dirty="0" smtClean="0">
                <a:solidFill>
                  <a:schemeClr val="tx1"/>
                </a:solidFill>
                <a:effectLst/>
                <a:latin typeface="+mn-lt"/>
                <a:ea typeface="+mn-ea"/>
                <a:cs typeface="+mn-cs"/>
              </a:rPr>
              <a:t>en Matemáticas continuará administrándose en el otoño del 2014 y en la primavera del 2015. Esta prueba se descontinuará después de que se administre en la primavera del </a:t>
            </a:r>
            <a:r>
              <a:rPr lang="es-ES_tradnl" sz="1200" kern="1200" smtClean="0">
                <a:solidFill>
                  <a:schemeClr val="tx1"/>
                </a:solidFill>
                <a:effectLst/>
                <a:latin typeface="+mn-lt"/>
                <a:ea typeface="+mn-ea"/>
                <a:cs typeface="+mn-cs"/>
              </a:rPr>
              <a:t>2015.</a:t>
            </a:r>
          </a:p>
          <a:p>
            <a:endParaRPr lang="en-U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Las pruebas se administrarán en una computadora. Se harán arreglos para que los estudiantes elegibles con discapacidades, en todos los grados en los que se administra la prueba, tomen las evaluaciones en un formato de papel. </a:t>
            </a:r>
            <a:endParaRPr lang="en-U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a:lnSpc>
                <a:spcPct val="115000"/>
              </a:lnSpc>
              <a:spcBef>
                <a:spcPts val="0"/>
              </a:spcBef>
              <a:spcAft>
                <a:spcPts val="1000"/>
              </a:spcAft>
            </a:pPr>
            <a:endParaRPr lang="en-US" sz="1100" dirty="0" smtClean="0">
              <a:effectLst/>
              <a:latin typeface="+mn-lt"/>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6</a:t>
            </a:fld>
            <a:endParaRPr lang="en-US" dirty="0"/>
          </a:p>
        </p:txBody>
      </p:sp>
    </p:spTree>
    <p:extLst>
      <p:ext uri="{BB962C8B-B14F-4D97-AF65-F5344CB8AC3E}">
        <p14:creationId xmlns:p14="http://schemas.microsoft.com/office/powerpoint/2010/main" val="3421540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Otra fuente de recurso informativo son los Folletos para los padres de familia.</a:t>
            </a:r>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7</a:t>
            </a:fld>
            <a:endParaRPr lang="en-US" dirty="0"/>
          </a:p>
        </p:txBody>
      </p:sp>
    </p:spTree>
    <p:extLst>
      <p:ext uri="{BB962C8B-B14F-4D97-AF65-F5344CB8AC3E}">
        <p14:creationId xmlns:p14="http://schemas.microsoft.com/office/powerpoint/2010/main" val="711714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endParaRPr lang="en-US" altLang="en-US" dirty="0"/>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ltLang="en-US" dirty="0"/>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05C755A1-0835-4251-B41B-C5FDD7628CCF}"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0D4BFC0-3835-44A3-A49A-F639D903548C}" type="slidenum">
              <a:rPr lang="en-US" altLang="en-US"/>
              <a:pPr/>
              <a:t>‹#›</a:t>
            </a:fld>
            <a:endParaRPr lang="en-US" altLang="en-US" dirty="0"/>
          </a:p>
        </p:txBody>
      </p:sp>
    </p:spTree>
    <p:extLst>
      <p:ext uri="{BB962C8B-B14F-4D97-AF65-F5344CB8AC3E}">
        <p14:creationId xmlns:p14="http://schemas.microsoft.com/office/powerpoint/2010/main" val="75905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07D35ECC-E4AE-4181-B922-3F268D5851F2}" type="slidenum">
              <a:rPr lang="en-US" altLang="en-US"/>
              <a:pPr/>
              <a:t>‹#›</a:t>
            </a:fld>
            <a:endParaRPr lang="en-US" altLang="en-US" dirty="0"/>
          </a:p>
        </p:txBody>
      </p:sp>
    </p:spTree>
    <p:extLst>
      <p:ext uri="{BB962C8B-B14F-4D97-AF65-F5344CB8AC3E}">
        <p14:creationId xmlns:p14="http://schemas.microsoft.com/office/powerpoint/2010/main" val="84014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87B09B3A-D118-4F46-8742-E5056EC62F78}" type="slidenum">
              <a:rPr lang="en-US" altLang="en-US"/>
              <a:pPr/>
              <a:t>‹#›</a:t>
            </a:fld>
            <a:endParaRPr lang="en-US" altLang="en-US" dirty="0"/>
          </a:p>
        </p:txBody>
      </p:sp>
    </p:spTree>
    <p:extLst>
      <p:ext uri="{BB962C8B-B14F-4D97-AF65-F5344CB8AC3E}">
        <p14:creationId xmlns:p14="http://schemas.microsoft.com/office/powerpoint/2010/main" val="1988985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B72709C6-8359-4E09-9062-6C496078D743}" type="slidenum">
              <a:rPr lang="en-US" altLang="en-US"/>
              <a:pPr/>
              <a:t>‹#›</a:t>
            </a:fld>
            <a:endParaRPr lang="en-US" altLang="en-US" dirty="0"/>
          </a:p>
        </p:txBody>
      </p:sp>
    </p:spTree>
    <p:extLst>
      <p:ext uri="{BB962C8B-B14F-4D97-AF65-F5344CB8AC3E}">
        <p14:creationId xmlns:p14="http://schemas.microsoft.com/office/powerpoint/2010/main" val="141180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10FB55CA-5CAF-474E-A4D7-73D37F567027}" type="slidenum">
              <a:rPr lang="en-US" altLang="en-US"/>
              <a:pPr/>
              <a:t>‹#›</a:t>
            </a:fld>
            <a:endParaRPr lang="en-US" altLang="en-US" dirty="0"/>
          </a:p>
        </p:txBody>
      </p:sp>
    </p:spTree>
    <p:extLst>
      <p:ext uri="{BB962C8B-B14F-4D97-AF65-F5344CB8AC3E}">
        <p14:creationId xmlns:p14="http://schemas.microsoft.com/office/powerpoint/2010/main" val="251214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7312A9EC-806F-482E-AF94-DB0FB336D462}" type="slidenum">
              <a:rPr lang="en-US" altLang="en-US"/>
              <a:pPr/>
              <a:t>‹#›</a:t>
            </a:fld>
            <a:endParaRPr lang="en-US" altLang="en-US" dirty="0"/>
          </a:p>
        </p:txBody>
      </p:sp>
    </p:spTree>
    <p:extLst>
      <p:ext uri="{BB962C8B-B14F-4D97-AF65-F5344CB8AC3E}">
        <p14:creationId xmlns:p14="http://schemas.microsoft.com/office/powerpoint/2010/main" val="112971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D1143E12-E08F-464D-A062-F1D5C6BB0DE7}" type="slidenum">
              <a:rPr lang="en-US" altLang="en-US"/>
              <a:pPr/>
              <a:t>‹#›</a:t>
            </a:fld>
            <a:endParaRPr lang="en-US" altLang="en-US" dirty="0"/>
          </a:p>
        </p:txBody>
      </p:sp>
    </p:spTree>
    <p:extLst>
      <p:ext uri="{BB962C8B-B14F-4D97-AF65-F5344CB8AC3E}">
        <p14:creationId xmlns:p14="http://schemas.microsoft.com/office/powerpoint/2010/main" val="199868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3155AD83-1975-4E50-87C8-87679F76B83C}" type="slidenum">
              <a:rPr lang="en-US" altLang="en-US"/>
              <a:pPr/>
              <a:t>‹#›</a:t>
            </a:fld>
            <a:endParaRPr lang="en-US" altLang="en-US" dirty="0"/>
          </a:p>
        </p:txBody>
      </p:sp>
    </p:spTree>
    <p:extLst>
      <p:ext uri="{BB962C8B-B14F-4D97-AF65-F5344CB8AC3E}">
        <p14:creationId xmlns:p14="http://schemas.microsoft.com/office/powerpoint/2010/main" val="237216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0EBCAFF-382E-456C-8474-209A5484DD58}" type="slidenum">
              <a:rPr lang="en-US" altLang="en-US"/>
              <a:pPr/>
              <a:t>‹#›</a:t>
            </a:fld>
            <a:endParaRPr lang="en-US" altLang="en-US" dirty="0"/>
          </a:p>
        </p:txBody>
      </p:sp>
    </p:spTree>
    <p:extLst>
      <p:ext uri="{BB962C8B-B14F-4D97-AF65-F5344CB8AC3E}">
        <p14:creationId xmlns:p14="http://schemas.microsoft.com/office/powerpoint/2010/main" val="116601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E528AA4B-19F1-4B43-9CAC-E217BFB8A175}" type="slidenum">
              <a:rPr lang="en-US" altLang="en-US"/>
              <a:pPr/>
              <a:t>‹#›</a:t>
            </a:fld>
            <a:endParaRPr lang="en-US" altLang="en-US" dirty="0"/>
          </a:p>
        </p:txBody>
      </p:sp>
    </p:spTree>
    <p:extLst>
      <p:ext uri="{BB962C8B-B14F-4D97-AF65-F5344CB8AC3E}">
        <p14:creationId xmlns:p14="http://schemas.microsoft.com/office/powerpoint/2010/main" val="306303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B057CA4-7FBD-425B-9AFA-B4C3DDD615E7}"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 b="1" dirty="0"/>
              <a:t>Los Estándares de la Florida</a:t>
            </a:r>
            <a:endParaRPr lang="en-US" b="1" dirty="0"/>
          </a:p>
        </p:txBody>
      </p:sp>
      <p:sp>
        <p:nvSpPr>
          <p:cNvPr id="3" name="Subtitle 2"/>
          <p:cNvSpPr>
            <a:spLocks noGrp="1"/>
          </p:cNvSpPr>
          <p:nvPr>
            <p:ph type="subTitle" idx="1"/>
          </p:nvPr>
        </p:nvSpPr>
        <p:spPr>
          <a:xfrm>
            <a:off x="0" y="5334000"/>
            <a:ext cx="9144000" cy="1371600"/>
          </a:xfrm>
          <a:effectLst>
            <a:outerShdw blurRad="50800" dist="38100" dir="5400000" algn="t" rotWithShape="0">
              <a:prstClr val="black">
                <a:alpha val="40000"/>
              </a:prstClr>
            </a:outerShdw>
          </a:effectLst>
        </p:spPr>
        <p:txBody>
          <a:bodyPr/>
          <a:lstStyle/>
          <a:p>
            <a:r>
              <a:rPr lang="es-ES" sz="3600" b="1" dirty="0">
                <a:solidFill>
                  <a:schemeClr val="bg1"/>
                </a:solidFill>
              </a:rPr>
              <a:t>Nuevos Estándares del Estado: </a:t>
            </a:r>
            <a:endParaRPr lang="es-ES" sz="3600" b="1" dirty="0" smtClean="0">
              <a:solidFill>
                <a:schemeClr val="bg1"/>
              </a:solidFill>
            </a:endParaRPr>
          </a:p>
          <a:p>
            <a:r>
              <a:rPr lang="es-ES" sz="3600" b="1" dirty="0" smtClean="0">
                <a:solidFill>
                  <a:schemeClr val="bg1"/>
                </a:solidFill>
              </a:rPr>
              <a:t>Curso </a:t>
            </a:r>
            <a:r>
              <a:rPr lang="es-ES" sz="3600" b="1" dirty="0">
                <a:solidFill>
                  <a:schemeClr val="bg1"/>
                </a:solidFill>
              </a:rPr>
              <a:t>Escolar 2014-2015</a:t>
            </a:r>
            <a:endParaRPr lang="en-US" sz="3600" b="1" dirty="0" smtClean="0">
              <a:solidFill>
                <a:schemeClr val="bg1"/>
              </a:solidFill>
            </a:endParaRPr>
          </a:p>
        </p:txBody>
      </p:sp>
    </p:spTree>
    <p:extLst>
      <p:ext uri="{BB962C8B-B14F-4D97-AF65-F5344CB8AC3E}">
        <p14:creationId xmlns:p14="http://schemas.microsoft.com/office/powerpoint/2010/main" val="662646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086600" cy="1447800"/>
          </a:xfrm>
          <a:effectLst>
            <a:outerShdw blurRad="50800" dist="38100" dir="5400000" algn="t" rotWithShape="0">
              <a:prstClr val="black">
                <a:alpha val="40000"/>
              </a:prstClr>
            </a:outerShdw>
          </a:effectLst>
        </p:spPr>
        <p:txBody>
          <a:bodyPr/>
          <a:lstStyle/>
          <a:p>
            <a:r>
              <a:rPr lang="es-ES" b="1" dirty="0"/>
              <a:t>Los Estándares de la </a:t>
            </a:r>
            <a:r>
              <a:rPr lang="es-ES" b="1" dirty="0" smtClean="0"/>
              <a:t>Florida</a:t>
            </a:r>
            <a:r>
              <a:rPr lang="es-ES" b="1" dirty="0"/>
              <a:t/>
            </a:r>
            <a:br>
              <a:rPr lang="es-ES" b="1" dirty="0"/>
            </a:br>
            <a:r>
              <a:rPr lang="es-ES" b="1" dirty="0"/>
              <a:t>¿Por qué estamos </a:t>
            </a:r>
            <a:r>
              <a:rPr lang="es-ES" b="1" dirty="0" smtClean="0"/>
              <a:t/>
            </a:r>
            <a:br>
              <a:rPr lang="es-ES" b="1" dirty="0" smtClean="0"/>
            </a:br>
            <a:r>
              <a:rPr lang="es-ES" b="1" dirty="0" smtClean="0"/>
              <a:t>cambiando</a:t>
            </a:r>
            <a:r>
              <a:rPr lang="es-ES" b="1" dirty="0"/>
              <a:t>?</a:t>
            </a:r>
            <a:br>
              <a:rPr lang="es-ES" b="1" dirty="0"/>
            </a:br>
            <a:endParaRPr lang="en-US" b="1" dirty="0"/>
          </a:p>
        </p:txBody>
      </p:sp>
      <p:sp>
        <p:nvSpPr>
          <p:cNvPr id="3" name="Content Placeholder 2"/>
          <p:cNvSpPr>
            <a:spLocks noGrp="1"/>
          </p:cNvSpPr>
          <p:nvPr>
            <p:ph idx="1"/>
          </p:nvPr>
        </p:nvSpPr>
        <p:spPr>
          <a:xfrm>
            <a:off x="152400" y="1828800"/>
            <a:ext cx="8991600" cy="5029200"/>
          </a:xfrm>
          <a:ln>
            <a:solidFill>
              <a:schemeClr val="accent1"/>
            </a:solidFill>
          </a:ln>
        </p:spPr>
        <p:txBody>
          <a:bodyPr>
            <a:normAutofit/>
          </a:bodyPr>
          <a:lstStyle/>
          <a:p>
            <a:pPr marL="0" indent="0">
              <a:buNone/>
            </a:pPr>
            <a:r>
              <a:rPr lang="es-ES" sz="3200" b="1" dirty="0" smtClean="0"/>
              <a:t>•</a:t>
            </a:r>
            <a:r>
              <a:rPr lang="es-ES" sz="2800" b="1" dirty="0" smtClean="0"/>
              <a:t>Para </a:t>
            </a:r>
            <a:r>
              <a:rPr lang="es-ES" sz="2800" b="1" dirty="0"/>
              <a:t>enfatizar el éxito universitario y en las </a:t>
            </a:r>
            <a:r>
              <a:rPr lang="es-ES" sz="2800" b="1" dirty="0" smtClean="0"/>
              <a:t>  </a:t>
            </a:r>
          </a:p>
          <a:p>
            <a:pPr marL="0" indent="0">
              <a:buNone/>
            </a:pPr>
            <a:r>
              <a:rPr lang="es-ES" sz="2800" b="1" dirty="0"/>
              <a:t> </a:t>
            </a:r>
            <a:r>
              <a:rPr lang="es-ES" sz="2800" b="1" dirty="0" smtClean="0"/>
              <a:t>profesiones </a:t>
            </a:r>
            <a:endParaRPr lang="es-ES" sz="2800" b="1" dirty="0"/>
          </a:p>
          <a:p>
            <a:pPr marL="0" indent="0">
              <a:buNone/>
            </a:pPr>
            <a:r>
              <a:rPr lang="es-ES" sz="2800" b="1" dirty="0" smtClean="0"/>
              <a:t>•Para </a:t>
            </a:r>
            <a:r>
              <a:rPr lang="es-ES" sz="2800" b="1" dirty="0"/>
              <a:t>preparar a los estudiantes con destrezas </a:t>
            </a:r>
            <a:r>
              <a:rPr lang="es-ES" sz="2800" b="1" dirty="0" smtClean="0"/>
              <a:t> </a:t>
            </a:r>
          </a:p>
          <a:p>
            <a:pPr marL="0" indent="0">
              <a:buNone/>
            </a:pPr>
            <a:r>
              <a:rPr lang="es-ES" sz="2800" b="1" dirty="0"/>
              <a:t> </a:t>
            </a:r>
            <a:r>
              <a:rPr lang="es-ES" sz="2800" b="1" dirty="0" smtClean="0"/>
              <a:t>del </a:t>
            </a:r>
            <a:r>
              <a:rPr lang="es-ES" sz="2800" b="1" dirty="0"/>
              <a:t>Siglo XXI</a:t>
            </a:r>
          </a:p>
          <a:p>
            <a:pPr marL="0" indent="0">
              <a:buNone/>
            </a:pPr>
            <a:r>
              <a:rPr lang="es-ES" sz="2800" b="1" dirty="0" smtClean="0"/>
              <a:t>•Para </a:t>
            </a:r>
            <a:r>
              <a:rPr lang="es-ES" sz="2800" b="1" dirty="0"/>
              <a:t>proporcionar mayor contenido riguroso y la </a:t>
            </a:r>
            <a:endParaRPr lang="es-ES" sz="2800" b="1" dirty="0" smtClean="0"/>
          </a:p>
          <a:p>
            <a:pPr marL="0" indent="0">
              <a:buNone/>
            </a:pPr>
            <a:r>
              <a:rPr lang="es-ES" sz="2800" b="1" dirty="0"/>
              <a:t> </a:t>
            </a:r>
            <a:r>
              <a:rPr lang="es-ES" sz="2800" b="1" dirty="0" smtClean="0"/>
              <a:t>aplicación </a:t>
            </a:r>
            <a:r>
              <a:rPr lang="es-ES" sz="2800" b="1" dirty="0"/>
              <a:t>de los conocimientos</a:t>
            </a:r>
          </a:p>
          <a:p>
            <a:pPr marL="0" indent="0">
              <a:buNone/>
            </a:pPr>
            <a:r>
              <a:rPr lang="es-ES" sz="2800" b="1" dirty="0" smtClean="0"/>
              <a:t>•Poner </a:t>
            </a:r>
            <a:r>
              <a:rPr lang="es-ES" sz="2800" b="1" dirty="0"/>
              <a:t>énfasis en el pensamiento crítico y </a:t>
            </a:r>
            <a:r>
              <a:rPr lang="es-ES" sz="2800" b="1" dirty="0" smtClean="0"/>
              <a:t>analítico</a:t>
            </a:r>
          </a:p>
          <a:p>
            <a:pPr marL="0" indent="0">
              <a:buNone/>
            </a:pPr>
            <a:r>
              <a:rPr lang="es-ES" sz="2800" b="1" dirty="0" smtClean="0"/>
              <a:t>•Establecer </a:t>
            </a:r>
            <a:r>
              <a:rPr lang="es-ES" sz="2800" b="1" dirty="0"/>
              <a:t>regulaciones sólidas y claras para la instrucción</a:t>
            </a:r>
          </a:p>
          <a:p>
            <a:pPr marL="0" indent="0">
              <a:buNone/>
            </a:pPr>
            <a:endParaRPr lang="en-US" sz="3200" b="1" dirty="0"/>
          </a:p>
          <a:p>
            <a:pPr>
              <a:buFont typeface="Arial" panose="020B0604020202020204" pitchFamily="34" charset="0"/>
              <a:buChar char="•"/>
            </a:pPr>
            <a:endParaRPr lang="en-US" sz="2800" b="1" dirty="0" smtClean="0"/>
          </a:p>
        </p:txBody>
      </p:sp>
    </p:spTree>
    <p:extLst>
      <p:ext uri="{BB962C8B-B14F-4D97-AF65-F5344CB8AC3E}">
        <p14:creationId xmlns:p14="http://schemas.microsoft.com/office/powerpoint/2010/main" val="1530844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7086600" cy="1676400"/>
          </a:xfrm>
          <a:effectLst>
            <a:outerShdw blurRad="50800" dist="38100" dir="5400000" algn="t" rotWithShape="0">
              <a:prstClr val="black">
                <a:alpha val="40000"/>
              </a:prstClr>
            </a:outerShdw>
          </a:effectLst>
        </p:spPr>
        <p:txBody>
          <a:bodyPr/>
          <a:lstStyle/>
          <a:p>
            <a:r>
              <a:rPr lang="es-ES" b="1" dirty="0"/>
              <a:t>Los Estándares de Florida Standards</a:t>
            </a:r>
            <a:br>
              <a:rPr lang="es-ES" b="1" dirty="0"/>
            </a:br>
            <a:r>
              <a:rPr lang="es-ES" b="1" dirty="0"/>
              <a:t>¿Qué asignaturas están incluidas?</a:t>
            </a:r>
            <a:br>
              <a:rPr lang="es-ES" b="1" dirty="0"/>
            </a:br>
            <a:endParaRPr lang="en-US" b="1" dirty="0"/>
          </a:p>
        </p:txBody>
      </p:sp>
      <p:sp>
        <p:nvSpPr>
          <p:cNvPr id="3" name="Content Placeholder 2"/>
          <p:cNvSpPr>
            <a:spLocks noGrp="1"/>
          </p:cNvSpPr>
          <p:nvPr>
            <p:ph idx="1"/>
          </p:nvPr>
        </p:nvSpPr>
        <p:spPr>
          <a:xfrm>
            <a:off x="228600" y="2667000"/>
            <a:ext cx="8915400" cy="3810000"/>
          </a:xfrm>
        </p:spPr>
        <p:txBody>
          <a:bodyPr/>
          <a:lstStyle/>
          <a:p>
            <a:pPr marL="0" indent="0">
              <a:buNone/>
            </a:pPr>
            <a:r>
              <a:rPr lang="es-ES" sz="3000" b="1" dirty="0" smtClean="0"/>
              <a:t>•Los </a:t>
            </a:r>
            <a:r>
              <a:rPr lang="es-ES" sz="3000" b="1" dirty="0"/>
              <a:t>Estándares de la Florida en las Artes del Lenguaje (LAFS) y los Estándares de la Florida en las Matemáticas (MAFS) proporcionan un claro conjunto de metas y expectativas </a:t>
            </a:r>
          </a:p>
          <a:p>
            <a:pPr marL="0" indent="0">
              <a:buNone/>
            </a:pPr>
            <a:r>
              <a:rPr lang="es-ES" sz="3000" b="1" dirty="0" smtClean="0"/>
              <a:t>•Define </a:t>
            </a:r>
            <a:r>
              <a:rPr lang="es-ES" sz="3000" b="1" dirty="0"/>
              <a:t>qué es lo que los estudiantes deben saber y lograr en cada nivel de grado – de kindergarten al duodécimo grado </a:t>
            </a:r>
          </a:p>
          <a:p>
            <a:pPr marL="0" indent="0">
              <a:buNone/>
            </a:pPr>
            <a:endParaRPr lang="en-US" sz="3200" b="1" dirty="0"/>
          </a:p>
        </p:txBody>
      </p:sp>
    </p:spTree>
    <p:extLst>
      <p:ext uri="{BB962C8B-B14F-4D97-AF65-F5344CB8AC3E}">
        <p14:creationId xmlns:p14="http://schemas.microsoft.com/office/powerpoint/2010/main" val="2473058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1752600"/>
          </a:xfrm>
          <a:effectLst>
            <a:outerShdw blurRad="50800" dist="38100" dir="5400000" algn="t" rotWithShape="0">
              <a:prstClr val="black">
                <a:alpha val="40000"/>
              </a:prstClr>
            </a:outerShdw>
          </a:effectLst>
        </p:spPr>
        <p:txBody>
          <a:bodyPr/>
          <a:lstStyle/>
          <a:p>
            <a:r>
              <a:rPr lang="es-ES" b="1" dirty="0"/>
              <a:t>¿Qué significan los Estándares de la Florida para la enseñanza </a:t>
            </a:r>
            <a:br>
              <a:rPr lang="es-ES" b="1" dirty="0"/>
            </a:br>
            <a:r>
              <a:rPr lang="es-ES" b="1" dirty="0"/>
              <a:t>y el aprendizaje?</a:t>
            </a:r>
            <a:r>
              <a:rPr lang="es-ES" dirty="0"/>
              <a:t/>
            </a:r>
            <a:br>
              <a:rPr lang="es-ES" dirty="0"/>
            </a:br>
            <a:endParaRPr lang="en-US" dirty="0"/>
          </a:p>
        </p:txBody>
      </p:sp>
      <p:sp>
        <p:nvSpPr>
          <p:cNvPr id="3" name="Content Placeholder 2"/>
          <p:cNvSpPr>
            <a:spLocks noGrp="1"/>
          </p:cNvSpPr>
          <p:nvPr>
            <p:ph sz="half" idx="1"/>
          </p:nvPr>
        </p:nvSpPr>
        <p:spPr>
          <a:xfrm>
            <a:off x="0" y="1828800"/>
            <a:ext cx="5029200" cy="4648200"/>
          </a:xfrm>
        </p:spPr>
        <p:txBody>
          <a:bodyPr>
            <a:normAutofit fontScale="92500" lnSpcReduction="20000"/>
          </a:bodyPr>
          <a:lstStyle/>
          <a:p>
            <a:pPr marL="0" indent="0" algn="ctr">
              <a:buNone/>
            </a:pPr>
            <a:r>
              <a:rPr lang="en-US" b="1" dirty="0" smtClean="0"/>
              <a:t>LAFS</a:t>
            </a:r>
          </a:p>
          <a:p>
            <a:pPr>
              <a:buFont typeface="Arial" panose="020B0604020202020204" pitchFamily="34" charset="0"/>
              <a:buChar char="•"/>
            </a:pPr>
            <a:r>
              <a:rPr lang="es-ES" b="1" dirty="0" smtClean="0"/>
              <a:t>Prácticas </a:t>
            </a:r>
            <a:r>
              <a:rPr lang="es-ES" b="1" dirty="0"/>
              <a:t>regulares-textos complejos y lenguaje académico </a:t>
            </a:r>
          </a:p>
          <a:p>
            <a:pPr>
              <a:buFont typeface="Arial" panose="020B0604020202020204" pitchFamily="34" charset="0"/>
              <a:buChar char="•"/>
            </a:pPr>
            <a:r>
              <a:rPr lang="es-ES" b="1" dirty="0" smtClean="0"/>
              <a:t>Lectura</a:t>
            </a:r>
            <a:r>
              <a:rPr lang="es-ES" b="1" dirty="0"/>
              <a:t>, composición, comprensión auditiva  y la expresión oral en base a los datos del texto </a:t>
            </a:r>
          </a:p>
          <a:p>
            <a:pPr>
              <a:buFont typeface="Arial" panose="020B0604020202020204" pitchFamily="34" charset="0"/>
              <a:buChar char="•"/>
            </a:pPr>
            <a:r>
              <a:rPr lang="es-ES" b="1" dirty="0" smtClean="0"/>
              <a:t>Desarrollar </a:t>
            </a:r>
            <a:r>
              <a:rPr lang="es-ES" b="1" dirty="0"/>
              <a:t>el </a:t>
            </a:r>
            <a:r>
              <a:rPr lang="es-ES" b="1" dirty="0" smtClean="0"/>
              <a:t>conocimiento por </a:t>
            </a:r>
            <a:r>
              <a:rPr lang="es-ES" b="1" dirty="0"/>
              <a:t>medio de textos de contenido enriquecido </a:t>
            </a:r>
          </a:p>
          <a:p>
            <a:pPr>
              <a:buFont typeface="Arial" panose="020B0604020202020204" pitchFamily="34" charset="0"/>
              <a:buChar char="•"/>
            </a:pPr>
            <a:r>
              <a:rPr lang="es-ES" b="1" dirty="0" smtClean="0"/>
              <a:t>Diferentes </a:t>
            </a:r>
            <a:r>
              <a:rPr lang="es-ES" b="1" dirty="0"/>
              <a:t>géneros de la composición</a:t>
            </a:r>
          </a:p>
          <a:p>
            <a:pPr marL="0" indent="0" algn="ctr">
              <a:buNone/>
            </a:pPr>
            <a:endParaRPr lang="en-US" b="1" dirty="0"/>
          </a:p>
        </p:txBody>
      </p:sp>
      <p:sp>
        <p:nvSpPr>
          <p:cNvPr id="4" name="Content Placeholder 3"/>
          <p:cNvSpPr>
            <a:spLocks noGrp="1"/>
          </p:cNvSpPr>
          <p:nvPr>
            <p:ph sz="half" idx="2"/>
          </p:nvPr>
        </p:nvSpPr>
        <p:spPr>
          <a:xfrm>
            <a:off x="4724400" y="1752600"/>
            <a:ext cx="4419600" cy="4876800"/>
          </a:xfrm>
        </p:spPr>
        <p:txBody>
          <a:bodyPr/>
          <a:lstStyle/>
          <a:p>
            <a:pPr marL="0" indent="0" algn="ctr">
              <a:buNone/>
            </a:pPr>
            <a:r>
              <a:rPr lang="en-US" sz="2600" b="1" dirty="0" smtClean="0"/>
              <a:t>MAFS</a:t>
            </a:r>
          </a:p>
          <a:p>
            <a:pPr>
              <a:spcBef>
                <a:spcPts val="1200"/>
              </a:spcBef>
              <a:buFont typeface="Arial" panose="020B0604020202020204" pitchFamily="34" charset="0"/>
              <a:buChar char="•"/>
            </a:pPr>
            <a:r>
              <a:rPr lang="es-ES" sz="2500" b="1" dirty="0" smtClean="0"/>
              <a:t>Conocimientos </a:t>
            </a:r>
            <a:r>
              <a:rPr lang="es-ES" sz="2500" b="1" dirty="0"/>
              <a:t>más profundos de los conceptos matemáticos </a:t>
            </a:r>
          </a:p>
          <a:p>
            <a:pPr>
              <a:buFont typeface="Arial" panose="020B0604020202020204" pitchFamily="34" charset="0"/>
              <a:buChar char="•"/>
            </a:pPr>
            <a:r>
              <a:rPr lang="es-ES" sz="2500" b="1" dirty="0" smtClean="0"/>
              <a:t>Desarrolla </a:t>
            </a:r>
            <a:r>
              <a:rPr lang="es-ES" sz="2500" b="1" dirty="0"/>
              <a:t>hábitos mentales de pensadores matemáticos productivos </a:t>
            </a:r>
          </a:p>
          <a:p>
            <a:pPr>
              <a:buFont typeface="Arial" panose="020B0604020202020204" pitchFamily="34" charset="0"/>
              <a:buChar char="•"/>
            </a:pPr>
            <a:r>
              <a:rPr lang="es-ES" sz="2500" b="1" dirty="0" smtClean="0"/>
              <a:t>Aplicaciones al </a:t>
            </a:r>
            <a:r>
              <a:rPr lang="es-ES" sz="2500" b="1" dirty="0"/>
              <a:t>mundo real</a:t>
            </a:r>
          </a:p>
          <a:p>
            <a:pPr>
              <a:buFont typeface="Arial" panose="020B0604020202020204" pitchFamily="34" charset="0"/>
              <a:buChar char="•"/>
            </a:pPr>
            <a:r>
              <a:rPr lang="es-ES" sz="2500" b="1" dirty="0" smtClean="0"/>
              <a:t>Modelando </a:t>
            </a:r>
            <a:r>
              <a:rPr lang="es-ES" sz="2500" b="1" dirty="0"/>
              <a:t>con imágenes tecnológicas, gráficos, manipulativos </a:t>
            </a:r>
          </a:p>
          <a:p>
            <a:endParaRPr lang="en-US" dirty="0" smtClean="0"/>
          </a:p>
          <a:p>
            <a:endParaRPr lang="en-US" dirty="0"/>
          </a:p>
        </p:txBody>
      </p:sp>
    </p:spTree>
    <p:extLst>
      <p:ext uri="{BB962C8B-B14F-4D97-AF65-F5344CB8AC3E}">
        <p14:creationId xmlns:p14="http://schemas.microsoft.com/office/powerpoint/2010/main" val="3269987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543800" cy="1706562"/>
          </a:xfrm>
        </p:spPr>
        <p:txBody>
          <a:bodyPr>
            <a:noAutofit/>
          </a:bodyPr>
          <a:lstStyle/>
          <a:p>
            <a:r>
              <a:rPr lang="es-ES" b="1" dirty="0">
                <a:effectLst>
                  <a:outerShdw blurRad="50800" dist="38100" dir="2700000" algn="tl" rotWithShape="0">
                    <a:prstClr val="black">
                      <a:alpha val="40000"/>
                    </a:prstClr>
                  </a:outerShdw>
                </a:effectLst>
              </a:rPr>
              <a:t>Los Estándares de la Florida  </a:t>
            </a:r>
            <a:br>
              <a:rPr lang="es-ES" b="1" dirty="0">
                <a:effectLst>
                  <a:outerShdw blurRad="50800" dist="38100" dir="2700000" algn="tl" rotWithShape="0">
                    <a:prstClr val="black">
                      <a:alpha val="40000"/>
                    </a:prstClr>
                  </a:outerShdw>
                </a:effectLst>
              </a:rPr>
            </a:br>
            <a:r>
              <a:rPr lang="es-ES" b="1" dirty="0">
                <a:effectLst>
                  <a:outerShdw blurRad="50800" dist="38100" dir="2700000" algn="tl" rotWithShape="0">
                    <a:prstClr val="black">
                      <a:alpha val="40000"/>
                    </a:prstClr>
                  </a:outerShdw>
                </a:effectLst>
              </a:rPr>
              <a:t>¿Qué pasa con las nuevas pruebas?</a:t>
            </a:r>
            <a:r>
              <a:rPr lang="es-ES" dirty="0"/>
              <a:t/>
            </a:r>
            <a:br>
              <a:rPr lang="es-ES" dirty="0"/>
            </a:br>
            <a:endParaRPr lang="en-US" dirty="0"/>
          </a:p>
        </p:txBody>
      </p:sp>
      <p:sp>
        <p:nvSpPr>
          <p:cNvPr id="3" name="Content Placeholder 2"/>
          <p:cNvSpPr>
            <a:spLocks noGrp="1"/>
          </p:cNvSpPr>
          <p:nvPr>
            <p:ph idx="1"/>
          </p:nvPr>
        </p:nvSpPr>
        <p:spPr>
          <a:xfrm>
            <a:off x="152400" y="2057400"/>
            <a:ext cx="8763000" cy="4572000"/>
          </a:xfrm>
        </p:spPr>
        <p:txBody>
          <a:bodyPr>
            <a:normAutofit fontScale="92500" lnSpcReduction="10000"/>
          </a:bodyPr>
          <a:lstStyle/>
          <a:p>
            <a:pPr lvl="0"/>
            <a:r>
              <a:rPr lang="es-ES_tradnl" sz="2600" b="1" dirty="0"/>
              <a:t>Las </a:t>
            </a:r>
            <a:r>
              <a:rPr lang="es-ES_tradnl" sz="2600" b="1" i="1" dirty="0"/>
              <a:t>MAFS</a:t>
            </a:r>
            <a:r>
              <a:rPr lang="es-ES_tradnl" sz="2600" b="1" dirty="0"/>
              <a:t> y </a:t>
            </a:r>
            <a:r>
              <a:rPr lang="es-ES_tradnl" sz="2600" b="1" i="1" dirty="0"/>
              <a:t>LAFS</a:t>
            </a:r>
            <a:r>
              <a:rPr lang="es-ES_tradnl" sz="2600" b="1" dirty="0"/>
              <a:t> se evaluarán utilizando las nuevas pruebas del Estado de la Florida </a:t>
            </a:r>
            <a:r>
              <a:rPr lang="es-ES_tradnl" sz="2600" b="1" i="1" dirty="0"/>
              <a:t>(FSA)</a:t>
            </a:r>
            <a:r>
              <a:rPr lang="es-ES_tradnl" sz="2600" b="1" dirty="0"/>
              <a:t> </a:t>
            </a:r>
            <a:endParaRPr lang="en-US" sz="2600" b="1" dirty="0"/>
          </a:p>
          <a:p>
            <a:pPr lvl="0"/>
            <a:r>
              <a:rPr lang="es-ES_tradnl" sz="2600" b="1" dirty="0"/>
              <a:t>La administración de las pruebas para las escuelas secundarias durante la primavera del 2015 incluirán:</a:t>
            </a:r>
            <a:endParaRPr lang="en-US" sz="2600" b="1" dirty="0"/>
          </a:p>
          <a:p>
            <a:pPr lvl="1"/>
            <a:r>
              <a:rPr lang="es-ES_tradnl" sz="2600" b="1" dirty="0"/>
              <a:t>Artes del Lenguaje en inglés </a:t>
            </a:r>
            <a:r>
              <a:rPr lang="es-ES_tradnl" sz="2600" b="1" i="1" dirty="0"/>
              <a:t>(ELA)</a:t>
            </a:r>
            <a:r>
              <a:rPr lang="es-ES_tradnl" sz="2600" b="1" dirty="0"/>
              <a:t>: del 9</a:t>
            </a:r>
            <a:r>
              <a:rPr lang="es-ES_tradnl" sz="2600" b="1" baseline="30000" dirty="0"/>
              <a:t> o </a:t>
            </a:r>
            <a:r>
              <a:rPr lang="es-ES_tradnl" sz="2600" b="1" dirty="0"/>
              <a:t>al 11</a:t>
            </a:r>
            <a:r>
              <a:rPr lang="es-ES_tradnl" sz="2600" b="1" baseline="30000" dirty="0"/>
              <a:t>o </a:t>
            </a:r>
            <a:r>
              <a:rPr lang="es-ES_tradnl" sz="2600" b="1" dirty="0"/>
              <a:t>grado</a:t>
            </a:r>
            <a:endParaRPr lang="en-US" sz="2600" b="1" dirty="0"/>
          </a:p>
          <a:p>
            <a:pPr lvl="1"/>
            <a:r>
              <a:rPr lang="es-ES_tradnl" sz="2600" b="1" dirty="0"/>
              <a:t>El componente </a:t>
            </a:r>
            <a:r>
              <a:rPr lang="es-ES_tradnl" sz="2600" b="1" i="1" dirty="0"/>
              <a:t>ELA</a:t>
            </a:r>
            <a:r>
              <a:rPr lang="es-ES_tradnl" sz="2600" b="1" dirty="0"/>
              <a:t> en composición: 9</a:t>
            </a:r>
            <a:r>
              <a:rPr lang="es-ES_tradnl" sz="2600" b="1" baseline="30000" dirty="0"/>
              <a:t> o </a:t>
            </a:r>
            <a:r>
              <a:rPr lang="es-ES_tradnl" sz="2600" b="1" dirty="0"/>
              <a:t>al 11</a:t>
            </a:r>
            <a:r>
              <a:rPr lang="es-ES_tradnl" sz="2600" b="1" baseline="30000" dirty="0"/>
              <a:t>o  </a:t>
            </a:r>
            <a:r>
              <a:rPr lang="es-ES_tradnl" sz="2600" b="1" dirty="0"/>
              <a:t>grado</a:t>
            </a:r>
            <a:endParaRPr lang="en-US" sz="2600" b="1" dirty="0"/>
          </a:p>
          <a:p>
            <a:pPr lvl="1"/>
            <a:r>
              <a:rPr lang="es-ES_tradnl" sz="2600" b="1" dirty="0"/>
              <a:t>Pruebas </a:t>
            </a:r>
            <a:r>
              <a:rPr lang="es-ES_tradnl" sz="2600" b="1" i="1" dirty="0"/>
              <a:t>FSA, </a:t>
            </a:r>
            <a:r>
              <a:rPr lang="es-ES_tradnl" sz="2600" b="1" dirty="0"/>
              <a:t>Pruebas de Fin de Curso (EOC): Álgebra o, Geometría, Álgebra 2 </a:t>
            </a:r>
            <a:endParaRPr lang="en-US" sz="2600" b="1" dirty="0"/>
          </a:p>
          <a:p>
            <a:pPr marL="0" indent="0">
              <a:buNone/>
            </a:pPr>
            <a:endParaRPr lang="en-US" sz="2000" b="1" dirty="0"/>
          </a:p>
          <a:p>
            <a:pPr marL="0" indent="0">
              <a:buNone/>
            </a:pPr>
            <a:r>
              <a:rPr lang="es-ES_tradnl" b="1" i="1" dirty="0" smtClean="0"/>
              <a:t>A </a:t>
            </a:r>
            <a:r>
              <a:rPr lang="es-ES_tradnl" b="1" i="1" dirty="0"/>
              <a:t>los estudiantes se les administrarán las pruebas FSA y EOC en una computadora </a:t>
            </a:r>
            <a:endParaRPr lang="en-US" sz="2000" b="1" dirty="0"/>
          </a:p>
          <a:p>
            <a:endParaRPr lang="en-US" dirty="0"/>
          </a:p>
        </p:txBody>
      </p:sp>
    </p:spTree>
    <p:extLst>
      <p:ext uri="{BB962C8B-B14F-4D97-AF65-F5344CB8AC3E}">
        <p14:creationId xmlns:p14="http://schemas.microsoft.com/office/powerpoint/2010/main" val="366604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839200" cy="1905000"/>
          </a:xfrm>
          <a:effectLst>
            <a:outerShdw blurRad="50800" dist="38100" dir="5400000" algn="t" rotWithShape="0">
              <a:prstClr val="black">
                <a:alpha val="40000"/>
              </a:prstClr>
            </a:outerShdw>
          </a:effectLst>
          <a:scene3d>
            <a:camera prst="orthographicFront"/>
            <a:lightRig rig="threePt" dir="t"/>
          </a:scene3d>
          <a:sp3d>
            <a:bevelT/>
          </a:sp3d>
        </p:spPr>
        <p:txBody>
          <a:bodyPr/>
          <a:lstStyle/>
          <a:p>
            <a:r>
              <a:rPr lang="es-ES" b="1" dirty="0"/>
              <a:t>¿Cuáles son los Estándares y las Evaluaciones para las Ciencias </a:t>
            </a:r>
            <a:r>
              <a:rPr lang="es-ES" b="1" dirty="0" smtClean="0"/>
              <a:t/>
            </a:r>
            <a:br>
              <a:rPr lang="es-ES" b="1" dirty="0" smtClean="0"/>
            </a:br>
            <a:r>
              <a:rPr lang="es-ES" b="1" dirty="0" smtClean="0"/>
              <a:t>y </a:t>
            </a:r>
            <a:r>
              <a:rPr lang="es-ES" b="1" dirty="0"/>
              <a:t>las Ciencias Sociales?</a:t>
            </a:r>
            <a:endParaRPr lang="en-US" b="1" dirty="0"/>
          </a:p>
        </p:txBody>
      </p:sp>
      <p:sp>
        <p:nvSpPr>
          <p:cNvPr id="3" name="Content Placeholder 2"/>
          <p:cNvSpPr>
            <a:spLocks noGrp="1"/>
          </p:cNvSpPr>
          <p:nvPr>
            <p:ph idx="1"/>
          </p:nvPr>
        </p:nvSpPr>
        <p:spPr>
          <a:xfrm>
            <a:off x="304800" y="2133600"/>
            <a:ext cx="8534400" cy="4495800"/>
          </a:xfrm>
        </p:spPr>
        <p:txBody>
          <a:bodyPr>
            <a:normAutofit fontScale="40000" lnSpcReduction="20000"/>
          </a:bodyPr>
          <a:lstStyle/>
          <a:p>
            <a:pPr lvl="0"/>
            <a:r>
              <a:rPr lang="es-ES_tradnl" sz="5500" b="1" dirty="0"/>
              <a:t>Los Estándares de la Próxima Generación del Estado del Sol del 2008 (</a:t>
            </a:r>
            <a:r>
              <a:rPr lang="es-ES_tradnl" sz="5500" b="1" i="1" dirty="0"/>
              <a:t>NGSSS</a:t>
            </a:r>
            <a:r>
              <a:rPr lang="es-ES_tradnl" sz="5500" b="1" dirty="0"/>
              <a:t>) siguen vigentes para las Ciencias y las Ciencias Sociales </a:t>
            </a:r>
            <a:endParaRPr lang="en-US" sz="5500" b="1" dirty="0"/>
          </a:p>
          <a:p>
            <a:pPr lvl="0"/>
            <a:r>
              <a:rPr lang="es-ES_tradnl" sz="5500" b="1" dirty="0"/>
              <a:t>Pruebas de Fin de Curso para todos los estudiantes que cursan el último año de secundaria: </a:t>
            </a:r>
            <a:endParaRPr lang="en-US" sz="5500" b="1" dirty="0"/>
          </a:p>
          <a:p>
            <a:pPr lvl="0"/>
            <a:r>
              <a:rPr lang="es-ES_tradnl" sz="5500" b="1" dirty="0"/>
              <a:t>Biología 1</a:t>
            </a:r>
            <a:endParaRPr lang="en-US" sz="5500" b="1" dirty="0"/>
          </a:p>
          <a:p>
            <a:pPr lvl="0"/>
            <a:r>
              <a:rPr lang="es-ES_tradnl" sz="5500" b="1" dirty="0"/>
              <a:t>Historia de los Estados Unidos para el 11º grado</a:t>
            </a:r>
            <a:endParaRPr lang="en-US" sz="5500" b="1" dirty="0"/>
          </a:p>
          <a:p>
            <a:pPr lvl="0"/>
            <a:r>
              <a:rPr lang="es-ES_tradnl" sz="5500" b="1" dirty="0"/>
              <a:t>“Volver a tomar” Álgebra 1, la prueba </a:t>
            </a:r>
            <a:r>
              <a:rPr lang="es-ES_tradnl" sz="5500" b="1" i="1" dirty="0"/>
              <a:t>FCAT 2.0 </a:t>
            </a:r>
            <a:r>
              <a:rPr lang="es-ES_tradnl" sz="5500" b="1" dirty="0"/>
              <a:t>en Lectura, Biología 1 y la prueba </a:t>
            </a:r>
            <a:r>
              <a:rPr lang="es-ES_tradnl" sz="5500" b="1" i="1" dirty="0"/>
              <a:t>FCAT SSS </a:t>
            </a:r>
            <a:r>
              <a:rPr lang="es-ES_tradnl" sz="5500" b="1" dirty="0"/>
              <a:t>en Matemáticas</a:t>
            </a:r>
            <a:endParaRPr lang="en-US" sz="5500" b="1" dirty="0"/>
          </a:p>
          <a:p>
            <a:pPr marL="0" indent="0">
              <a:buNone/>
            </a:pPr>
            <a:endParaRPr lang="en-US" sz="6000" b="1" dirty="0"/>
          </a:p>
          <a:p>
            <a:pPr marL="0" indent="0">
              <a:buNone/>
            </a:pPr>
            <a:r>
              <a:rPr lang="es-ES_tradnl" sz="6000" b="1" i="1" dirty="0"/>
              <a:t>Los resultados de las pruebas de fin de curso constituyen el 30 por ciento de la calificación final.</a:t>
            </a:r>
            <a:endParaRPr lang="en-US" sz="6000" b="1" i="1" dirty="0"/>
          </a:p>
          <a:p>
            <a:pPr marL="0" indent="0">
              <a:buNone/>
            </a:pPr>
            <a:endParaRPr lang="en-US" sz="3100" b="1" i="1" dirty="0"/>
          </a:p>
          <a:p>
            <a:pPr marL="0" indent="0" algn="ctr">
              <a:buNone/>
            </a:pPr>
            <a:r>
              <a:rPr lang="en-US" sz="2800" b="1" i="1" dirty="0" smtClean="0"/>
              <a:t>\</a:t>
            </a:r>
            <a:endParaRPr lang="en-US" sz="2800" b="1" i="1" dirty="0"/>
          </a:p>
          <a:p>
            <a:pPr marL="0" indent="0">
              <a:buNone/>
            </a:pPr>
            <a:endParaRPr lang="en-US" dirty="0"/>
          </a:p>
        </p:txBody>
      </p:sp>
    </p:spTree>
    <p:extLst>
      <p:ext uri="{BB962C8B-B14F-4D97-AF65-F5344CB8AC3E}">
        <p14:creationId xmlns:p14="http://schemas.microsoft.com/office/powerpoint/2010/main" val="994913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6858000" cy="1554162"/>
          </a:xfrm>
          <a:effectLst>
            <a:outerShdw blurRad="50800" dist="38100" dir="5400000" algn="t" rotWithShape="0">
              <a:prstClr val="black">
                <a:alpha val="40000"/>
              </a:prstClr>
            </a:outerShdw>
          </a:effectLst>
        </p:spPr>
        <p:txBody>
          <a:bodyPr>
            <a:normAutofit fontScale="90000"/>
          </a:bodyPr>
          <a:lstStyle/>
          <a:p>
            <a:r>
              <a:rPr lang="es-ES" b="1" dirty="0"/>
              <a:t>Los Estándares de la Florida</a:t>
            </a:r>
            <a:br>
              <a:rPr lang="es-ES" b="1" dirty="0"/>
            </a:br>
            <a:r>
              <a:rPr lang="es-ES" b="1" dirty="0"/>
              <a:t>¿Cómo puedo ayudar a mi hijo? </a:t>
            </a:r>
            <a:r>
              <a:rPr lang="es-ES" dirty="0"/>
              <a:t/>
            </a:r>
            <a:br>
              <a:rPr lang="es-ES" dirty="0"/>
            </a:br>
            <a:endParaRPr lang="en-US" dirty="0"/>
          </a:p>
        </p:txBody>
      </p:sp>
      <p:sp>
        <p:nvSpPr>
          <p:cNvPr id="3" name="Content Placeholder 2"/>
          <p:cNvSpPr>
            <a:spLocks noGrp="1"/>
          </p:cNvSpPr>
          <p:nvPr>
            <p:ph idx="1"/>
          </p:nvPr>
        </p:nvSpPr>
        <p:spPr>
          <a:xfrm>
            <a:off x="0" y="1524000"/>
            <a:ext cx="9143999" cy="5075583"/>
          </a:xfrm>
        </p:spPr>
        <p:txBody>
          <a:bodyPr>
            <a:normAutofit lnSpcReduction="10000"/>
          </a:bodyPr>
          <a:lstStyle/>
          <a:p>
            <a:pPr>
              <a:buFont typeface="Arial" panose="020B0604020202020204" pitchFamily="34" charset="0"/>
              <a:buChar char="•"/>
            </a:pPr>
            <a:r>
              <a:rPr lang="es-ES" b="1" dirty="0" smtClean="0"/>
              <a:t>Lea </a:t>
            </a:r>
            <a:r>
              <a:rPr lang="es-ES" b="1" dirty="0"/>
              <a:t>con su hijo diferentes tipos de libros y textos informativos</a:t>
            </a:r>
          </a:p>
          <a:p>
            <a:pPr>
              <a:buFont typeface="Arial" panose="020B0604020202020204" pitchFamily="34" charset="0"/>
              <a:buChar char="•"/>
            </a:pPr>
            <a:r>
              <a:rPr lang="es-ES" b="1" dirty="0" smtClean="0"/>
              <a:t>Pida </a:t>
            </a:r>
            <a:r>
              <a:rPr lang="es-ES" b="1" dirty="0"/>
              <a:t>a su hijo que encuentra las respuestas a sus preguntas en libros de texto, artículos del periódico, manuales, </a:t>
            </a:r>
            <a:r>
              <a:rPr lang="es-ES" b="1" dirty="0" smtClean="0"/>
              <a:t>etc.</a:t>
            </a:r>
          </a:p>
          <a:p>
            <a:pPr>
              <a:buFont typeface="Arial" panose="020B0604020202020204" pitchFamily="34" charset="0"/>
              <a:buChar char="•"/>
            </a:pPr>
            <a:r>
              <a:rPr lang="es-ES" b="1" dirty="0" smtClean="0"/>
              <a:t>Inste </a:t>
            </a:r>
            <a:r>
              <a:rPr lang="es-ES" b="1" dirty="0"/>
              <a:t>a su hijo a que desarrolle y defienda una opinión apoyándola con los datos, detalles y las razones de un texto</a:t>
            </a:r>
          </a:p>
          <a:p>
            <a:pPr>
              <a:buFont typeface="Arial" panose="020B0604020202020204" pitchFamily="34" charset="0"/>
              <a:buChar char="•"/>
            </a:pPr>
            <a:r>
              <a:rPr lang="es-ES" b="1" dirty="0" smtClean="0"/>
              <a:t>Converse </a:t>
            </a:r>
            <a:r>
              <a:rPr lang="es-ES" b="1" dirty="0"/>
              <a:t>de ideas matemáticas con su hijo y pídale que se las explique utilizando fotos, gráficos, etc. </a:t>
            </a:r>
            <a:endParaRPr lang="es-ES" b="1" dirty="0" smtClean="0"/>
          </a:p>
          <a:p>
            <a:pPr>
              <a:buFont typeface="Arial" panose="020B0604020202020204" pitchFamily="34" charset="0"/>
              <a:buChar char="•"/>
            </a:pPr>
            <a:r>
              <a:rPr lang="es-ES" b="1" dirty="0" smtClean="0"/>
              <a:t>Para </a:t>
            </a:r>
            <a:r>
              <a:rPr lang="es-ES" b="1" dirty="0"/>
              <a:t>que se familiarice con las nuevas pruebas, visite en línea el portal de (Florida Standards Assessment) la Evaluación de los Estándares de la Florida en: www.fsassessments.org.</a:t>
            </a:r>
          </a:p>
          <a:p>
            <a:endParaRPr lang="en-US" sz="2400" b="1" dirty="0"/>
          </a:p>
        </p:txBody>
      </p:sp>
    </p:spTree>
    <p:extLst>
      <p:ext uri="{BB962C8B-B14F-4D97-AF65-F5344CB8AC3E}">
        <p14:creationId xmlns:p14="http://schemas.microsoft.com/office/powerpoint/2010/main" val="553100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0288563">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10288563</Template>
  <TotalTime>486</TotalTime>
  <Words>1293</Words>
  <Application>Microsoft Office PowerPoint</Application>
  <PresentationFormat>On-screen Show (4:3)</PresentationFormat>
  <Paragraphs>98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10288563</vt:lpstr>
      <vt:lpstr>Los Estándares de la Florida</vt:lpstr>
      <vt:lpstr>Los Estándares de la Florida ¿Por qué estamos  cambiando? </vt:lpstr>
      <vt:lpstr>Los Estándares de Florida Standards ¿Qué asignaturas están incluidas? </vt:lpstr>
      <vt:lpstr>¿Qué significan los Estándares de la Florida para la enseñanza  y el aprendizaje? </vt:lpstr>
      <vt:lpstr>Los Estándares de la Florida   ¿Qué pasa con las nuevas pruebas? </vt:lpstr>
      <vt:lpstr>¿Cuáles son los Estándares y las Evaluaciones para las Ciencias  y las Ciencias Sociales?</vt:lpstr>
      <vt:lpstr>Los Estándares de la Florida ¿Cómo puedo ayudar a mi hijo?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Florida Standards</dc:title>
  <dc:creator>Windows User</dc:creator>
  <cp:lastModifiedBy>Windows User</cp:lastModifiedBy>
  <cp:revision>49</cp:revision>
  <dcterms:created xsi:type="dcterms:W3CDTF">2014-07-29T15:34:16Z</dcterms:created>
  <dcterms:modified xsi:type="dcterms:W3CDTF">2014-08-26T18:57:37Z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TC102885631033</vt:lpwstr>
  </property>
</Properties>
</file>