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63" r:id="rId5"/>
    <p:sldId id="259" r:id="rId6"/>
    <p:sldId id="262" r:id="rId7"/>
    <p:sldId id="261"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4" autoAdjust="0"/>
    <p:restoredTop sz="78004" autoAdjust="0"/>
  </p:normalViewPr>
  <p:slideViewPr>
    <p:cSldViewPr>
      <p:cViewPr varScale="1">
        <p:scale>
          <a:sx n="84" d="100"/>
          <a:sy n="84" d="100"/>
        </p:scale>
        <p:origin x="-74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E1CDFB-8FD6-4056-9B6B-66DBB3539B77}" type="datetimeFigureOut">
              <a:rPr lang="en-US" smtClean="0"/>
              <a:t>8/13/2014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8888C0-1514-4CBF-B447-BEE2380F6757}" type="slidenum">
              <a:rPr lang="en-US" smtClean="0"/>
              <a:t>‹#›</a:t>
            </a:fld>
            <a:endParaRPr lang="en-US" dirty="0"/>
          </a:p>
        </p:txBody>
      </p:sp>
    </p:spTree>
    <p:extLst>
      <p:ext uri="{BB962C8B-B14F-4D97-AF65-F5344CB8AC3E}">
        <p14:creationId xmlns:p14="http://schemas.microsoft.com/office/powerpoint/2010/main" val="1176421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Beginning with the 2014-2015 school year,</a:t>
            </a:r>
            <a:r>
              <a:rPr lang="en-US" baseline="0" dirty="0" smtClean="0"/>
              <a:t> Florida’s public schools will transition to the new, Florida Standards adopted in the February of 2014. </a:t>
            </a:r>
          </a:p>
          <a:p>
            <a:endParaRPr lang="en-US" baseline="0" dirty="0" smtClean="0"/>
          </a:p>
          <a:p>
            <a:r>
              <a:rPr lang="en-US" baseline="0" dirty="0" smtClean="0"/>
              <a:t>Previously, the transition in Standards-based education was to the Common Core State Standards, which after public input and review, led to the adoption of the Florida Standards for all school districts in the state. </a:t>
            </a:r>
            <a:endParaRPr lang="en-US" dirty="0"/>
          </a:p>
        </p:txBody>
      </p:sp>
      <p:sp>
        <p:nvSpPr>
          <p:cNvPr id="4" name="Slide Number Placeholder 3"/>
          <p:cNvSpPr>
            <a:spLocks noGrp="1"/>
          </p:cNvSpPr>
          <p:nvPr>
            <p:ph type="sldNum" sz="quarter" idx="10"/>
          </p:nvPr>
        </p:nvSpPr>
        <p:spPr/>
        <p:txBody>
          <a:bodyPr/>
          <a:lstStyle/>
          <a:p>
            <a:fld id="{6F8888C0-1514-4CBF-B447-BEE2380F6757}" type="slidenum">
              <a:rPr lang="en-US" smtClean="0"/>
              <a:t>1</a:t>
            </a:fld>
            <a:endParaRPr lang="en-US" dirty="0"/>
          </a:p>
        </p:txBody>
      </p:sp>
    </p:spTree>
    <p:extLst>
      <p:ext uri="{BB962C8B-B14F-4D97-AF65-F5344CB8AC3E}">
        <p14:creationId xmlns:p14="http://schemas.microsoft.com/office/powerpoint/2010/main" val="9398530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sz="1600" dirty="0" smtClean="0"/>
              <a:t>The</a:t>
            </a:r>
            <a:r>
              <a:rPr lang="en-US" sz="1600" baseline="0" dirty="0" smtClean="0"/>
              <a:t> intent of the new Florida Standards is to provide for more rigorous instruction so that students have the knowledge and skills to meet the demands of the 21</a:t>
            </a:r>
            <a:r>
              <a:rPr lang="en-US" sz="1600" baseline="30000" dirty="0" smtClean="0"/>
              <a:t>st</a:t>
            </a:r>
            <a:r>
              <a:rPr lang="en-US" sz="1600" baseline="0" dirty="0" smtClean="0"/>
              <a:t> century:    “college and career ready”    “success for any path that a student takes in life”    </a:t>
            </a:r>
          </a:p>
          <a:p>
            <a:endParaRPr lang="en-US" sz="1600" baseline="0" dirty="0" smtClean="0"/>
          </a:p>
          <a:p>
            <a:r>
              <a:rPr lang="en-US" sz="1600" baseline="0" dirty="0" smtClean="0"/>
              <a:t>Students must be better prepared to compete in the global job market with a skill set and a knowledge base that support their ability to work with new technologies and in careers that are presently evolving.  These standards will drive this change.</a:t>
            </a:r>
          </a:p>
        </p:txBody>
      </p:sp>
      <p:sp>
        <p:nvSpPr>
          <p:cNvPr id="4" name="Slide Number Placeholder 3"/>
          <p:cNvSpPr>
            <a:spLocks noGrp="1"/>
          </p:cNvSpPr>
          <p:nvPr>
            <p:ph type="sldNum" sz="quarter" idx="10"/>
          </p:nvPr>
        </p:nvSpPr>
        <p:spPr/>
        <p:txBody>
          <a:bodyPr/>
          <a:lstStyle/>
          <a:p>
            <a:fld id="{6F8888C0-1514-4CBF-B447-BEE2380F6757}" type="slidenum">
              <a:rPr lang="en-US" smtClean="0"/>
              <a:t>2</a:t>
            </a:fld>
            <a:endParaRPr lang="en-US" dirty="0"/>
          </a:p>
        </p:txBody>
      </p:sp>
    </p:spTree>
    <p:extLst>
      <p:ext uri="{BB962C8B-B14F-4D97-AF65-F5344CB8AC3E}">
        <p14:creationId xmlns:p14="http://schemas.microsoft.com/office/powerpoint/2010/main" val="2883789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new</a:t>
            </a:r>
            <a:r>
              <a:rPr lang="en-US" baseline="0" dirty="0" smtClean="0"/>
              <a:t> Florida Standards will </a:t>
            </a:r>
            <a:r>
              <a:rPr lang="en-US" baseline="0" dirty="0" smtClean="0"/>
              <a:t>address: </a:t>
            </a:r>
            <a:endParaRPr lang="en-US" baseline="0" dirty="0" smtClean="0"/>
          </a:p>
          <a:p>
            <a:endParaRPr lang="en-US" baseline="0" dirty="0" smtClean="0"/>
          </a:p>
          <a:p>
            <a:r>
              <a:rPr lang="en-US" baseline="0" dirty="0" smtClean="0"/>
              <a:t>MAFS </a:t>
            </a:r>
            <a:r>
              <a:rPr lang="en-US" baseline="0" dirty="0" smtClean="0"/>
              <a:t>- mathematics and (LAFS)  English language arts</a:t>
            </a:r>
          </a:p>
          <a:p>
            <a:endParaRPr lang="en-US" baseline="0" dirty="0" smtClean="0"/>
          </a:p>
          <a:p>
            <a:r>
              <a:rPr lang="en-US" baseline="0" dirty="0" smtClean="0"/>
              <a:t>Other subject areas (science, social sciences) will continue under the Next Generation Sunshine State Standards</a:t>
            </a:r>
            <a:endParaRPr lang="en-US" dirty="0"/>
          </a:p>
        </p:txBody>
      </p:sp>
      <p:sp>
        <p:nvSpPr>
          <p:cNvPr id="4" name="Slide Number Placeholder 3"/>
          <p:cNvSpPr>
            <a:spLocks noGrp="1"/>
          </p:cNvSpPr>
          <p:nvPr>
            <p:ph type="sldNum" sz="quarter" idx="10"/>
          </p:nvPr>
        </p:nvSpPr>
        <p:spPr/>
        <p:txBody>
          <a:bodyPr/>
          <a:lstStyle/>
          <a:p>
            <a:fld id="{6F8888C0-1514-4CBF-B447-BEE2380F6757}" type="slidenum">
              <a:rPr lang="en-US" smtClean="0"/>
              <a:t>3</a:t>
            </a:fld>
            <a:endParaRPr lang="en-US" dirty="0"/>
          </a:p>
        </p:txBody>
      </p:sp>
    </p:spTree>
    <p:extLst>
      <p:ext uri="{BB962C8B-B14F-4D97-AF65-F5344CB8AC3E}">
        <p14:creationId xmlns:p14="http://schemas.microsoft.com/office/powerpoint/2010/main" val="17261177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Teaching</a:t>
            </a:r>
            <a:r>
              <a:rPr lang="en-US" baseline="0" dirty="0" smtClean="0"/>
              <a:t> and learning will change as a result of the Florida Standards. </a:t>
            </a:r>
          </a:p>
          <a:p>
            <a:endParaRPr lang="en-US" baseline="0" dirty="0" smtClean="0"/>
          </a:p>
          <a:p>
            <a:r>
              <a:rPr lang="en-US" baseline="0" dirty="0" smtClean="0"/>
              <a:t>Important instructional shifts for </a:t>
            </a:r>
            <a:r>
              <a:rPr lang="en-US" u="sng" baseline="0" dirty="0" smtClean="0"/>
              <a:t>Language Arts </a:t>
            </a:r>
            <a:r>
              <a:rPr lang="en-US" baseline="0" dirty="0" smtClean="0"/>
              <a:t>include:</a:t>
            </a:r>
          </a:p>
          <a:p>
            <a:pPr marL="628576" lvl="1" indent="-171430">
              <a:buFont typeface="Arial" panose="020B0604020202020204" pitchFamily="34" charset="0"/>
              <a:buChar char="•"/>
            </a:pPr>
            <a:r>
              <a:rPr lang="en-US" baseline="0" dirty="0" smtClean="0"/>
              <a:t>Building knowledge through content-rich non-fiction text</a:t>
            </a:r>
          </a:p>
          <a:p>
            <a:pPr marL="628576" lvl="1" indent="-171430">
              <a:buFont typeface="Arial" panose="020B0604020202020204" pitchFamily="34" charset="0"/>
              <a:buChar char="•"/>
            </a:pPr>
            <a:r>
              <a:rPr lang="en-US" baseline="0" dirty="0" smtClean="0"/>
              <a:t>Use of literary and informational text as a basis for reading, writing, and speaking </a:t>
            </a:r>
          </a:p>
          <a:p>
            <a:pPr marL="628576" lvl="1" indent="-171430" defTabSz="914292">
              <a:buFont typeface="Arial" panose="020B0604020202020204" pitchFamily="34" charset="0"/>
              <a:buChar char="•"/>
              <a:defRPr/>
            </a:pPr>
            <a:r>
              <a:rPr lang="en-US" baseline="0" dirty="0" smtClean="0"/>
              <a:t>Reading and practicing with complex text and academic language      </a:t>
            </a:r>
          </a:p>
          <a:p>
            <a:pPr marL="628576" lvl="1" indent="-171430" defTabSz="914292">
              <a:buFont typeface="Arial" panose="020B0604020202020204" pitchFamily="34" charset="0"/>
              <a:buChar char="•"/>
              <a:defRPr/>
            </a:pPr>
            <a:endParaRPr lang="en-US" baseline="0" dirty="0" smtClean="0"/>
          </a:p>
          <a:p>
            <a:pPr defTabSz="914292">
              <a:defRPr/>
            </a:pPr>
            <a:r>
              <a:rPr lang="en-US" baseline="0" dirty="0" smtClean="0"/>
              <a:t>Important instructional shifts for </a:t>
            </a:r>
            <a:r>
              <a:rPr lang="en-US" u="sng" baseline="0" dirty="0" smtClean="0"/>
              <a:t>Mathematics</a:t>
            </a:r>
            <a:r>
              <a:rPr lang="en-US" baseline="0" dirty="0" smtClean="0"/>
              <a:t> include:          </a:t>
            </a:r>
          </a:p>
          <a:p>
            <a:pPr marL="628576" lvl="1" indent="-171430" defTabSz="914292">
              <a:buFont typeface="Arial" panose="020B0604020202020204" pitchFamily="34" charset="0"/>
              <a:buChar char="•"/>
              <a:defRPr/>
            </a:pPr>
            <a:r>
              <a:rPr lang="en-US" baseline="0" dirty="0" smtClean="0"/>
              <a:t>Deep and narrow focus on concepts that are prioritized in the standards to build strong foundational knowledge</a:t>
            </a:r>
          </a:p>
          <a:p>
            <a:pPr marL="628576" lvl="1" indent="-171430" defTabSz="914292">
              <a:buFont typeface="Arial" panose="020B0604020202020204" pitchFamily="34" charset="0"/>
              <a:buChar char="•"/>
              <a:defRPr/>
            </a:pPr>
            <a:r>
              <a:rPr lang="en-US" baseline="0" dirty="0" smtClean="0"/>
              <a:t>Students’ conceptual understanding builds over time</a:t>
            </a:r>
          </a:p>
          <a:p>
            <a:pPr marL="628576" lvl="1" indent="-171430" defTabSz="914292">
              <a:buFont typeface="Arial" panose="020B0604020202020204" pitchFamily="34" charset="0"/>
              <a:buChar char="•"/>
              <a:defRPr/>
            </a:pPr>
            <a:r>
              <a:rPr lang="en-US" baseline="0" dirty="0" smtClean="0"/>
              <a:t>Rigor is defined through four components to guide instruction to include: </a:t>
            </a:r>
          </a:p>
          <a:p>
            <a:pPr marL="1085722" lvl="2" indent="-171430" defTabSz="914292">
              <a:buFont typeface="Arial" panose="020B0604020202020204" pitchFamily="34" charset="0"/>
              <a:buChar char="•"/>
              <a:defRPr/>
            </a:pPr>
            <a:r>
              <a:rPr lang="en-US" baseline="0" dirty="0" smtClean="0"/>
              <a:t>1. Mathematical fluency </a:t>
            </a:r>
          </a:p>
          <a:p>
            <a:pPr marL="1085722" lvl="2" indent="-171430" defTabSz="914292">
              <a:buFont typeface="Arial" panose="020B0604020202020204" pitchFamily="34" charset="0"/>
              <a:buChar char="•"/>
              <a:defRPr/>
            </a:pPr>
            <a:r>
              <a:rPr lang="en-US" baseline="0" dirty="0" smtClean="0"/>
              <a:t>2. Deep understanding </a:t>
            </a:r>
          </a:p>
          <a:p>
            <a:pPr marL="1085722" lvl="2" indent="-171430" defTabSz="914292">
              <a:buFont typeface="Arial" panose="020B0604020202020204" pitchFamily="34" charset="0"/>
              <a:buChar char="•"/>
              <a:defRPr/>
            </a:pPr>
            <a:r>
              <a:rPr lang="en-US" baseline="0" dirty="0" smtClean="0"/>
              <a:t>3. Application </a:t>
            </a:r>
          </a:p>
          <a:p>
            <a:pPr marL="1085722" lvl="2" indent="-171430" defTabSz="914292">
              <a:buFont typeface="Arial" panose="020B0604020202020204" pitchFamily="34" charset="0"/>
              <a:buChar char="•"/>
              <a:defRPr/>
            </a:pPr>
            <a:r>
              <a:rPr lang="en-US" baseline="0" dirty="0" smtClean="0"/>
              <a:t>4. Dual intensity or a balance between “drills” and application of concepts </a:t>
            </a:r>
          </a:p>
          <a:p>
            <a:pPr marL="914292" lvl="2" defTabSz="914292">
              <a:defRPr/>
            </a:pPr>
            <a:r>
              <a:rPr lang="en-US" baseline="0" dirty="0" smtClean="0"/>
              <a:t>    </a:t>
            </a:r>
          </a:p>
          <a:p>
            <a:pPr defTabSz="914292">
              <a:defRPr/>
            </a:pPr>
            <a:r>
              <a:rPr lang="en-US" baseline="0" dirty="0" smtClean="0"/>
              <a:t>Mathematics includes two types of standards – Standards for Mathematical Practice and   Standards for Mathematical Content                                                                               </a:t>
            </a:r>
          </a:p>
        </p:txBody>
      </p:sp>
      <p:sp>
        <p:nvSpPr>
          <p:cNvPr id="4" name="Slide Number Placeholder 3"/>
          <p:cNvSpPr>
            <a:spLocks noGrp="1"/>
          </p:cNvSpPr>
          <p:nvPr>
            <p:ph type="sldNum" sz="quarter" idx="10"/>
          </p:nvPr>
        </p:nvSpPr>
        <p:spPr/>
        <p:txBody>
          <a:bodyPr/>
          <a:lstStyle/>
          <a:p>
            <a:fld id="{6F8888C0-1514-4CBF-B447-BEE2380F6757}" type="slidenum">
              <a:rPr lang="en-US" smtClean="0"/>
              <a:t>4</a:t>
            </a:fld>
            <a:endParaRPr lang="en-US" dirty="0"/>
          </a:p>
        </p:txBody>
      </p:sp>
    </p:spTree>
    <p:extLst>
      <p:ext uri="{BB962C8B-B14F-4D97-AF65-F5344CB8AC3E}">
        <p14:creationId xmlns:p14="http://schemas.microsoft.com/office/powerpoint/2010/main" val="22259379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 progress and</a:t>
            </a:r>
            <a:r>
              <a:rPr lang="en-US" baseline="0" dirty="0" smtClean="0"/>
              <a:t> achievement of the Florida Standards in Language Arts and Mathematics will be assessed with the new Florida Standards Assessments for the first time during the 2014-2015 school year.      </a:t>
            </a:r>
          </a:p>
          <a:p>
            <a:endParaRPr lang="en-US" baseline="0" dirty="0" smtClean="0"/>
          </a:p>
          <a:p>
            <a:r>
              <a:rPr lang="en-US" baseline="0" dirty="0" smtClean="0"/>
              <a:t>All fifth grade FSA assessments will be computer-based. </a:t>
            </a:r>
          </a:p>
          <a:p>
            <a:endParaRPr lang="en-US" baseline="0" dirty="0" smtClean="0"/>
          </a:p>
          <a:p>
            <a:r>
              <a:rPr lang="en-US" baseline="0" dirty="0" smtClean="0"/>
              <a:t>Paper-based accommodations will be available for eligible students with disabilities at all assessed grades. </a:t>
            </a:r>
          </a:p>
          <a:p>
            <a:endParaRPr lang="en-US" dirty="0"/>
          </a:p>
        </p:txBody>
      </p:sp>
      <p:sp>
        <p:nvSpPr>
          <p:cNvPr id="4" name="Slide Number Placeholder 3"/>
          <p:cNvSpPr>
            <a:spLocks noGrp="1"/>
          </p:cNvSpPr>
          <p:nvPr>
            <p:ph type="sldNum" sz="quarter" idx="10"/>
          </p:nvPr>
        </p:nvSpPr>
        <p:spPr/>
        <p:txBody>
          <a:bodyPr/>
          <a:lstStyle/>
          <a:p>
            <a:fld id="{6F8888C0-1514-4CBF-B447-BEE2380F6757}" type="slidenum">
              <a:rPr lang="en-US" smtClean="0"/>
              <a:t>5</a:t>
            </a:fld>
            <a:endParaRPr lang="en-US" dirty="0"/>
          </a:p>
        </p:txBody>
      </p:sp>
    </p:spTree>
    <p:extLst>
      <p:ext uri="{BB962C8B-B14F-4D97-AF65-F5344CB8AC3E}">
        <p14:creationId xmlns:p14="http://schemas.microsoft.com/office/powerpoint/2010/main" val="5485517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standards in place for Science and Social</a:t>
            </a:r>
            <a:r>
              <a:rPr lang="en-US" baseline="0" dirty="0" smtClean="0"/>
              <a:t> Sciences continue to be the Next Generation Sunshine State Standards. </a:t>
            </a:r>
          </a:p>
          <a:p>
            <a:endParaRPr lang="en-US" baseline="0" dirty="0" smtClean="0"/>
          </a:p>
          <a:p>
            <a:r>
              <a:rPr lang="en-US" baseline="0" dirty="0" smtClean="0"/>
              <a:t>At the elementary level, fifth grade students still take the Science FCAT 2.0. </a:t>
            </a:r>
          </a:p>
          <a:p>
            <a:endParaRPr lang="en-US" baseline="0" dirty="0" smtClean="0"/>
          </a:p>
          <a:p>
            <a:r>
              <a:rPr lang="en-US" baseline="0" dirty="0" smtClean="0"/>
              <a:t>There is no state assessment for Social Studies at the elementary level.  This content area is important, nonetheless, and is an area where literacy instruction is supported, especially through the non-fiction readings which are part of the FS “content-rich text”. </a:t>
            </a:r>
          </a:p>
          <a:p>
            <a:endParaRPr lang="en-US" dirty="0"/>
          </a:p>
        </p:txBody>
      </p:sp>
      <p:sp>
        <p:nvSpPr>
          <p:cNvPr id="4" name="Slide Number Placeholder 3"/>
          <p:cNvSpPr>
            <a:spLocks noGrp="1"/>
          </p:cNvSpPr>
          <p:nvPr>
            <p:ph type="sldNum" sz="quarter" idx="10"/>
          </p:nvPr>
        </p:nvSpPr>
        <p:spPr/>
        <p:txBody>
          <a:bodyPr/>
          <a:lstStyle/>
          <a:p>
            <a:fld id="{6F8888C0-1514-4CBF-B447-BEE2380F6757}" type="slidenum">
              <a:rPr lang="en-US" smtClean="0"/>
              <a:t>6</a:t>
            </a:fld>
            <a:endParaRPr lang="en-US" dirty="0"/>
          </a:p>
        </p:txBody>
      </p:sp>
    </p:spTree>
    <p:extLst>
      <p:ext uri="{BB962C8B-B14F-4D97-AF65-F5344CB8AC3E}">
        <p14:creationId xmlns:p14="http://schemas.microsoft.com/office/powerpoint/2010/main" val="34215409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Refer</a:t>
            </a:r>
            <a:r>
              <a:rPr lang="en-US" baseline="0" dirty="0" smtClean="0"/>
              <a:t> to Parent Brochures as another resource for information.</a:t>
            </a:r>
            <a:endParaRPr lang="en-US" dirty="0"/>
          </a:p>
        </p:txBody>
      </p:sp>
      <p:sp>
        <p:nvSpPr>
          <p:cNvPr id="4" name="Slide Number Placeholder 3"/>
          <p:cNvSpPr>
            <a:spLocks noGrp="1"/>
          </p:cNvSpPr>
          <p:nvPr>
            <p:ph type="sldNum" sz="quarter" idx="10"/>
          </p:nvPr>
        </p:nvSpPr>
        <p:spPr/>
        <p:txBody>
          <a:bodyPr/>
          <a:lstStyle/>
          <a:p>
            <a:fld id="{6F8888C0-1514-4CBF-B447-BEE2380F6757}" type="slidenum">
              <a:rPr lang="en-US" smtClean="0"/>
              <a:t>7</a:t>
            </a:fld>
            <a:endParaRPr lang="en-US" dirty="0"/>
          </a:p>
        </p:txBody>
      </p:sp>
    </p:spTree>
    <p:extLst>
      <p:ext uri="{BB962C8B-B14F-4D97-AF65-F5344CB8AC3E}">
        <p14:creationId xmlns:p14="http://schemas.microsoft.com/office/powerpoint/2010/main" val="7117146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4648200"/>
            <a:ext cx="7772400" cy="857250"/>
          </a:xfrm>
        </p:spPr>
        <p:txBody>
          <a:bodyPr/>
          <a:lstStyle>
            <a:lvl1pPr algn="ctr">
              <a:defRPr>
                <a:solidFill>
                  <a:schemeClr val="tx1"/>
                </a:solidFill>
              </a:defRPr>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5595938"/>
            <a:ext cx="6400800" cy="609600"/>
          </a:xfrm>
        </p:spPr>
        <p:txBody>
          <a:bodyPr/>
          <a:lstStyle>
            <a:lvl1pPr marL="0" indent="0" algn="ctr">
              <a:buFontTx/>
              <a:buNone/>
              <a:defRPr/>
            </a:lvl1pPr>
          </a:lstStyle>
          <a:p>
            <a:pPr lvl="0"/>
            <a:r>
              <a:rPr lang="en-US" altLang="en-US" noProof="0" smtClean="0"/>
              <a:t>Click to edit Master subtitle style</a:t>
            </a:r>
          </a:p>
        </p:txBody>
      </p:sp>
      <p:sp>
        <p:nvSpPr>
          <p:cNvPr id="3076" name="Rectangle 4"/>
          <p:cNvSpPr>
            <a:spLocks noGrp="1" noChangeArrowheads="1"/>
          </p:cNvSpPr>
          <p:nvPr>
            <p:ph type="dt" sz="half" idx="2"/>
          </p:nvPr>
        </p:nvSpPr>
        <p:spPr>
          <a:xfrm>
            <a:off x="457200" y="6305550"/>
            <a:ext cx="2133600" cy="476250"/>
          </a:xfrm>
        </p:spPr>
        <p:txBody>
          <a:bodyPr/>
          <a:lstStyle>
            <a:lvl1pPr>
              <a:defRPr/>
            </a:lvl1pPr>
          </a:lstStyle>
          <a:p>
            <a:endParaRPr lang="en-US" altLang="en-US" dirty="0"/>
          </a:p>
        </p:txBody>
      </p:sp>
      <p:sp>
        <p:nvSpPr>
          <p:cNvPr id="3077" name="Rectangle 5"/>
          <p:cNvSpPr>
            <a:spLocks noGrp="1" noChangeArrowheads="1"/>
          </p:cNvSpPr>
          <p:nvPr>
            <p:ph type="ftr" sz="quarter" idx="3"/>
          </p:nvPr>
        </p:nvSpPr>
        <p:spPr>
          <a:xfrm>
            <a:off x="3124200" y="6305550"/>
            <a:ext cx="2895600" cy="476250"/>
          </a:xfrm>
        </p:spPr>
        <p:txBody>
          <a:bodyPr/>
          <a:lstStyle>
            <a:lvl1pPr>
              <a:defRPr/>
            </a:lvl1pPr>
          </a:lstStyle>
          <a:p>
            <a:endParaRPr lang="en-US" altLang="en-US" dirty="0"/>
          </a:p>
        </p:txBody>
      </p:sp>
      <p:sp>
        <p:nvSpPr>
          <p:cNvPr id="3078" name="Rectangle 6"/>
          <p:cNvSpPr>
            <a:spLocks noGrp="1" noChangeArrowheads="1"/>
          </p:cNvSpPr>
          <p:nvPr>
            <p:ph type="sldNum" sz="quarter" idx="4"/>
          </p:nvPr>
        </p:nvSpPr>
        <p:spPr>
          <a:xfrm>
            <a:off x="6553200" y="6305550"/>
            <a:ext cx="2133600" cy="476250"/>
          </a:xfrm>
        </p:spPr>
        <p:txBody>
          <a:bodyPr/>
          <a:lstStyle>
            <a:lvl1pPr>
              <a:defRPr/>
            </a:lvl1pPr>
          </a:lstStyle>
          <a:p>
            <a:fld id="{05C755A1-0835-4251-B41B-C5FDD7628CCF}" type="slidenum">
              <a:rPr lang="en-US" altLang="en-US"/>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40D4BFC0-3835-44A3-A49A-F639D903548C}" type="slidenum">
              <a:rPr lang="en-US" altLang="en-US"/>
              <a:pPr/>
              <a:t>‹#›</a:t>
            </a:fld>
            <a:endParaRPr lang="en-US" altLang="en-US" dirty="0"/>
          </a:p>
        </p:txBody>
      </p:sp>
    </p:spTree>
    <p:extLst>
      <p:ext uri="{BB962C8B-B14F-4D97-AF65-F5344CB8AC3E}">
        <p14:creationId xmlns:p14="http://schemas.microsoft.com/office/powerpoint/2010/main" val="759053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07D35ECC-E4AE-4181-B922-3F268D5851F2}" type="slidenum">
              <a:rPr lang="en-US" altLang="en-US"/>
              <a:pPr/>
              <a:t>‹#›</a:t>
            </a:fld>
            <a:endParaRPr lang="en-US" altLang="en-US" dirty="0"/>
          </a:p>
        </p:txBody>
      </p:sp>
    </p:spTree>
    <p:extLst>
      <p:ext uri="{BB962C8B-B14F-4D97-AF65-F5344CB8AC3E}">
        <p14:creationId xmlns:p14="http://schemas.microsoft.com/office/powerpoint/2010/main" val="840142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87B09B3A-D118-4F46-8742-E5056EC62F78}" type="slidenum">
              <a:rPr lang="en-US" altLang="en-US"/>
              <a:pPr/>
              <a:t>‹#›</a:t>
            </a:fld>
            <a:endParaRPr lang="en-US" altLang="en-US" dirty="0"/>
          </a:p>
        </p:txBody>
      </p:sp>
    </p:spTree>
    <p:extLst>
      <p:ext uri="{BB962C8B-B14F-4D97-AF65-F5344CB8AC3E}">
        <p14:creationId xmlns:p14="http://schemas.microsoft.com/office/powerpoint/2010/main" val="1988985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B72709C6-8359-4E09-9062-6C496078D743}" type="slidenum">
              <a:rPr lang="en-US" altLang="en-US"/>
              <a:pPr/>
              <a:t>‹#›</a:t>
            </a:fld>
            <a:endParaRPr lang="en-US" altLang="en-US" dirty="0"/>
          </a:p>
        </p:txBody>
      </p:sp>
    </p:spTree>
    <p:extLst>
      <p:ext uri="{BB962C8B-B14F-4D97-AF65-F5344CB8AC3E}">
        <p14:creationId xmlns:p14="http://schemas.microsoft.com/office/powerpoint/2010/main" val="1411808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10FB55CA-5CAF-474E-A4D7-73D37F567027}" type="slidenum">
              <a:rPr lang="en-US" altLang="en-US"/>
              <a:pPr/>
              <a:t>‹#›</a:t>
            </a:fld>
            <a:endParaRPr lang="en-US" altLang="en-US" dirty="0"/>
          </a:p>
        </p:txBody>
      </p:sp>
    </p:spTree>
    <p:extLst>
      <p:ext uri="{BB962C8B-B14F-4D97-AF65-F5344CB8AC3E}">
        <p14:creationId xmlns:p14="http://schemas.microsoft.com/office/powerpoint/2010/main" val="2512148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dirty="0"/>
          </a:p>
        </p:txBody>
      </p:sp>
      <p:sp>
        <p:nvSpPr>
          <p:cNvPr id="8" name="Footer Placeholder 7"/>
          <p:cNvSpPr>
            <a:spLocks noGrp="1"/>
          </p:cNvSpPr>
          <p:nvPr>
            <p:ph type="ftr" sz="quarter" idx="11"/>
          </p:nvPr>
        </p:nvSpPr>
        <p:spPr/>
        <p:txBody>
          <a:bodyPr/>
          <a:lstStyle>
            <a:lvl1pPr>
              <a:defRPr/>
            </a:lvl1pPr>
          </a:lstStyle>
          <a:p>
            <a:endParaRPr lang="en-US" altLang="en-US" dirty="0"/>
          </a:p>
        </p:txBody>
      </p:sp>
      <p:sp>
        <p:nvSpPr>
          <p:cNvPr id="9" name="Slide Number Placeholder 8"/>
          <p:cNvSpPr>
            <a:spLocks noGrp="1"/>
          </p:cNvSpPr>
          <p:nvPr>
            <p:ph type="sldNum" sz="quarter" idx="12"/>
          </p:nvPr>
        </p:nvSpPr>
        <p:spPr/>
        <p:txBody>
          <a:bodyPr/>
          <a:lstStyle>
            <a:lvl1pPr>
              <a:defRPr/>
            </a:lvl1pPr>
          </a:lstStyle>
          <a:p>
            <a:fld id="{7312A9EC-806F-482E-AF94-DB0FB336D462}" type="slidenum">
              <a:rPr lang="en-US" altLang="en-US"/>
              <a:pPr/>
              <a:t>‹#›</a:t>
            </a:fld>
            <a:endParaRPr lang="en-US" altLang="en-US" dirty="0"/>
          </a:p>
        </p:txBody>
      </p:sp>
    </p:spTree>
    <p:extLst>
      <p:ext uri="{BB962C8B-B14F-4D97-AF65-F5344CB8AC3E}">
        <p14:creationId xmlns:p14="http://schemas.microsoft.com/office/powerpoint/2010/main" val="1129718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dirty="0"/>
          </a:p>
        </p:txBody>
      </p:sp>
      <p:sp>
        <p:nvSpPr>
          <p:cNvPr id="4" name="Footer Placeholder 3"/>
          <p:cNvSpPr>
            <a:spLocks noGrp="1"/>
          </p:cNvSpPr>
          <p:nvPr>
            <p:ph type="ftr" sz="quarter" idx="11"/>
          </p:nvPr>
        </p:nvSpPr>
        <p:spPr/>
        <p:txBody>
          <a:bodyPr/>
          <a:lstStyle>
            <a:lvl1pPr>
              <a:defRPr/>
            </a:lvl1pPr>
          </a:lstStyle>
          <a:p>
            <a:endParaRPr lang="en-US" altLang="en-US" dirty="0"/>
          </a:p>
        </p:txBody>
      </p:sp>
      <p:sp>
        <p:nvSpPr>
          <p:cNvPr id="5" name="Slide Number Placeholder 4"/>
          <p:cNvSpPr>
            <a:spLocks noGrp="1"/>
          </p:cNvSpPr>
          <p:nvPr>
            <p:ph type="sldNum" sz="quarter" idx="12"/>
          </p:nvPr>
        </p:nvSpPr>
        <p:spPr/>
        <p:txBody>
          <a:bodyPr/>
          <a:lstStyle>
            <a:lvl1pPr>
              <a:defRPr/>
            </a:lvl1pPr>
          </a:lstStyle>
          <a:p>
            <a:fld id="{D1143E12-E08F-464D-A062-F1D5C6BB0DE7}" type="slidenum">
              <a:rPr lang="en-US" altLang="en-US"/>
              <a:pPr/>
              <a:t>‹#›</a:t>
            </a:fld>
            <a:endParaRPr lang="en-US" altLang="en-US" dirty="0"/>
          </a:p>
        </p:txBody>
      </p:sp>
    </p:spTree>
    <p:extLst>
      <p:ext uri="{BB962C8B-B14F-4D97-AF65-F5344CB8AC3E}">
        <p14:creationId xmlns:p14="http://schemas.microsoft.com/office/powerpoint/2010/main" val="1998688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dirty="0"/>
          </a:p>
        </p:txBody>
      </p:sp>
      <p:sp>
        <p:nvSpPr>
          <p:cNvPr id="3" name="Footer Placeholder 2"/>
          <p:cNvSpPr>
            <a:spLocks noGrp="1"/>
          </p:cNvSpPr>
          <p:nvPr>
            <p:ph type="ftr" sz="quarter" idx="11"/>
          </p:nvPr>
        </p:nvSpPr>
        <p:spPr/>
        <p:txBody>
          <a:bodyPr/>
          <a:lstStyle>
            <a:lvl1pPr>
              <a:defRPr/>
            </a:lvl1pPr>
          </a:lstStyle>
          <a:p>
            <a:endParaRPr lang="en-US" altLang="en-US" dirty="0"/>
          </a:p>
        </p:txBody>
      </p:sp>
      <p:sp>
        <p:nvSpPr>
          <p:cNvPr id="4" name="Slide Number Placeholder 3"/>
          <p:cNvSpPr>
            <a:spLocks noGrp="1"/>
          </p:cNvSpPr>
          <p:nvPr>
            <p:ph type="sldNum" sz="quarter" idx="12"/>
          </p:nvPr>
        </p:nvSpPr>
        <p:spPr/>
        <p:txBody>
          <a:bodyPr/>
          <a:lstStyle>
            <a:lvl1pPr>
              <a:defRPr/>
            </a:lvl1pPr>
          </a:lstStyle>
          <a:p>
            <a:fld id="{3155AD83-1975-4E50-87C8-87679F76B83C}" type="slidenum">
              <a:rPr lang="en-US" altLang="en-US"/>
              <a:pPr/>
              <a:t>‹#›</a:t>
            </a:fld>
            <a:endParaRPr lang="en-US" altLang="en-US" dirty="0"/>
          </a:p>
        </p:txBody>
      </p:sp>
    </p:spTree>
    <p:extLst>
      <p:ext uri="{BB962C8B-B14F-4D97-AF65-F5344CB8AC3E}">
        <p14:creationId xmlns:p14="http://schemas.microsoft.com/office/powerpoint/2010/main" val="2372163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A0EBCAFF-382E-456C-8474-209A5484DD58}" type="slidenum">
              <a:rPr lang="en-US" altLang="en-US"/>
              <a:pPr/>
              <a:t>‹#›</a:t>
            </a:fld>
            <a:endParaRPr lang="en-US" altLang="en-US" dirty="0"/>
          </a:p>
        </p:txBody>
      </p:sp>
    </p:spTree>
    <p:extLst>
      <p:ext uri="{BB962C8B-B14F-4D97-AF65-F5344CB8AC3E}">
        <p14:creationId xmlns:p14="http://schemas.microsoft.com/office/powerpoint/2010/main" val="1166010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E528AA4B-19F1-4B43-9CAC-E217BFB8A175}" type="slidenum">
              <a:rPr lang="en-US" altLang="en-US"/>
              <a:pPr/>
              <a:t>‹#›</a:t>
            </a:fld>
            <a:endParaRPr lang="en-US" altLang="en-US" dirty="0"/>
          </a:p>
        </p:txBody>
      </p:sp>
    </p:spTree>
    <p:extLst>
      <p:ext uri="{BB962C8B-B14F-4D97-AF65-F5344CB8AC3E}">
        <p14:creationId xmlns:p14="http://schemas.microsoft.com/office/powerpoint/2010/main" val="3063030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6172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9B057CA4-7FBD-425B-9AFA-B4C3DDD615E7}" type="slidenum">
              <a:rPr lang="en-US" altLang="en-US"/>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3600">
          <a:solidFill>
            <a:schemeClr val="bg1"/>
          </a:solidFill>
          <a:latin typeface="+mj-lt"/>
          <a:ea typeface="+mj-ea"/>
          <a:cs typeface="+mj-cs"/>
        </a:defRPr>
      </a:lvl1pPr>
      <a:lvl2pPr algn="l" rtl="0" eaLnBrk="1" fontAlgn="base" hangingPunct="1">
        <a:spcBef>
          <a:spcPct val="0"/>
        </a:spcBef>
        <a:spcAft>
          <a:spcPct val="0"/>
        </a:spcAft>
        <a:defRPr sz="3600">
          <a:solidFill>
            <a:schemeClr val="bg1"/>
          </a:solidFill>
          <a:latin typeface="Arial" charset="0"/>
          <a:cs typeface="Arial" charset="0"/>
        </a:defRPr>
      </a:lvl2pPr>
      <a:lvl3pPr algn="l" rtl="0" eaLnBrk="1" fontAlgn="base" hangingPunct="1">
        <a:spcBef>
          <a:spcPct val="0"/>
        </a:spcBef>
        <a:spcAft>
          <a:spcPct val="0"/>
        </a:spcAft>
        <a:defRPr sz="3600">
          <a:solidFill>
            <a:schemeClr val="bg1"/>
          </a:solidFill>
          <a:latin typeface="Arial" charset="0"/>
          <a:cs typeface="Arial" charset="0"/>
        </a:defRPr>
      </a:lvl3pPr>
      <a:lvl4pPr algn="l" rtl="0" eaLnBrk="1" fontAlgn="base" hangingPunct="1">
        <a:spcBef>
          <a:spcPct val="0"/>
        </a:spcBef>
        <a:spcAft>
          <a:spcPct val="0"/>
        </a:spcAft>
        <a:defRPr sz="3600">
          <a:solidFill>
            <a:schemeClr val="bg1"/>
          </a:solidFill>
          <a:latin typeface="Arial" charset="0"/>
          <a:cs typeface="Arial" charset="0"/>
        </a:defRPr>
      </a:lvl4pPr>
      <a:lvl5pPr algn="l" rtl="0" eaLnBrk="1" fontAlgn="base" hangingPunct="1">
        <a:spcBef>
          <a:spcPct val="0"/>
        </a:spcBef>
        <a:spcAft>
          <a:spcPct val="0"/>
        </a:spcAft>
        <a:defRPr sz="3600">
          <a:solidFill>
            <a:schemeClr val="bg1"/>
          </a:solidFill>
          <a:latin typeface="Arial" charset="0"/>
          <a:cs typeface="Arial" charset="0"/>
        </a:defRPr>
      </a:lvl5pPr>
      <a:lvl6pPr marL="457200" algn="l" rtl="0" eaLnBrk="1" fontAlgn="base" hangingPunct="1">
        <a:spcBef>
          <a:spcPct val="0"/>
        </a:spcBef>
        <a:spcAft>
          <a:spcPct val="0"/>
        </a:spcAft>
        <a:defRPr sz="3600">
          <a:solidFill>
            <a:schemeClr val="bg1"/>
          </a:solidFill>
          <a:latin typeface="Arial" charset="0"/>
          <a:cs typeface="Arial" charset="0"/>
        </a:defRPr>
      </a:lvl6pPr>
      <a:lvl7pPr marL="914400" algn="l" rtl="0" eaLnBrk="1" fontAlgn="base" hangingPunct="1">
        <a:spcBef>
          <a:spcPct val="0"/>
        </a:spcBef>
        <a:spcAft>
          <a:spcPct val="0"/>
        </a:spcAft>
        <a:defRPr sz="3600">
          <a:solidFill>
            <a:schemeClr val="bg1"/>
          </a:solidFill>
          <a:latin typeface="Arial" charset="0"/>
          <a:cs typeface="Arial" charset="0"/>
        </a:defRPr>
      </a:lvl7pPr>
      <a:lvl8pPr marL="1371600" algn="l" rtl="0" eaLnBrk="1" fontAlgn="base" hangingPunct="1">
        <a:spcBef>
          <a:spcPct val="0"/>
        </a:spcBef>
        <a:spcAft>
          <a:spcPct val="0"/>
        </a:spcAft>
        <a:defRPr sz="3600">
          <a:solidFill>
            <a:schemeClr val="bg1"/>
          </a:solidFill>
          <a:latin typeface="Arial" charset="0"/>
          <a:cs typeface="Arial" charset="0"/>
        </a:defRPr>
      </a:lvl8pPr>
      <a:lvl9pPr marL="1828800" algn="l" rtl="0" eaLnBrk="1" fontAlgn="base" hangingPunct="1">
        <a:spcBef>
          <a:spcPct val="0"/>
        </a:spcBef>
        <a:spcAft>
          <a:spcPct val="0"/>
        </a:spcAft>
        <a:defRPr sz="3600">
          <a:solidFill>
            <a:schemeClr val="bg1"/>
          </a:solidFill>
          <a:latin typeface="Arial" charset="0"/>
          <a:cs typeface="Arial"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cs typeface="+mn-cs"/>
        </a:defRPr>
      </a:lvl2pPr>
      <a:lvl3pPr marL="1143000" indent="-228600" algn="l" rtl="0" eaLnBrk="1" fontAlgn="base" hangingPunct="1">
        <a:spcBef>
          <a:spcPct val="20000"/>
        </a:spcBef>
        <a:spcAft>
          <a:spcPct val="0"/>
        </a:spcAft>
        <a:buChar char="•"/>
        <a:defRPr>
          <a:solidFill>
            <a:schemeClr val="tx1"/>
          </a:solidFill>
          <a:latin typeface="+mn-lt"/>
          <a:cs typeface="+mn-cs"/>
        </a:defRPr>
      </a:lvl3pPr>
      <a:lvl4pPr marL="1600200" indent="-228600" algn="l" rtl="0" eaLnBrk="1" fontAlgn="base" hangingPunct="1">
        <a:spcBef>
          <a:spcPct val="20000"/>
        </a:spcBef>
        <a:spcAft>
          <a:spcPct val="0"/>
        </a:spcAft>
        <a:buChar char="–"/>
        <a:defRPr sz="1600">
          <a:solidFill>
            <a:schemeClr val="tx1"/>
          </a:solidFill>
          <a:latin typeface="+mn-lt"/>
          <a:cs typeface="+mn-cs"/>
        </a:defRPr>
      </a:lvl4pPr>
      <a:lvl5pPr marL="2057400" indent="-228600" algn="l" rtl="0" eaLnBrk="1" fontAlgn="base" hangingPunct="1">
        <a:spcBef>
          <a:spcPct val="20000"/>
        </a:spcBef>
        <a:spcAft>
          <a:spcPct val="0"/>
        </a:spcAft>
        <a:buChar char="»"/>
        <a:defRPr sz="1600">
          <a:solidFill>
            <a:schemeClr val="tx1"/>
          </a:solidFill>
          <a:latin typeface="+mn-lt"/>
          <a:cs typeface="+mn-cs"/>
        </a:defRPr>
      </a:lvl5pPr>
      <a:lvl6pPr marL="2514600" indent="-228600" algn="l" rtl="0" eaLnBrk="1" fontAlgn="base" hangingPunct="1">
        <a:spcBef>
          <a:spcPct val="20000"/>
        </a:spcBef>
        <a:spcAft>
          <a:spcPct val="0"/>
        </a:spcAft>
        <a:buChar char="»"/>
        <a:defRPr sz="1600">
          <a:solidFill>
            <a:schemeClr val="tx1"/>
          </a:solidFill>
          <a:latin typeface="+mn-lt"/>
          <a:cs typeface="+mn-cs"/>
        </a:defRPr>
      </a:lvl6pPr>
      <a:lvl7pPr marL="2971800" indent="-228600" algn="l" rtl="0" eaLnBrk="1" fontAlgn="base" hangingPunct="1">
        <a:spcBef>
          <a:spcPct val="20000"/>
        </a:spcBef>
        <a:spcAft>
          <a:spcPct val="0"/>
        </a:spcAft>
        <a:buChar char="»"/>
        <a:defRPr sz="1600">
          <a:solidFill>
            <a:schemeClr val="tx1"/>
          </a:solidFill>
          <a:latin typeface="+mn-lt"/>
          <a:cs typeface="+mn-cs"/>
        </a:defRPr>
      </a:lvl7pPr>
      <a:lvl8pPr marL="3429000" indent="-228600" algn="l" rtl="0" eaLnBrk="1" fontAlgn="base" hangingPunct="1">
        <a:spcBef>
          <a:spcPct val="20000"/>
        </a:spcBef>
        <a:spcAft>
          <a:spcPct val="0"/>
        </a:spcAft>
        <a:buChar char="»"/>
        <a:defRPr sz="1600">
          <a:solidFill>
            <a:schemeClr val="tx1"/>
          </a:solidFill>
          <a:latin typeface="+mn-lt"/>
          <a:cs typeface="+mn-cs"/>
        </a:defRPr>
      </a:lvl8pPr>
      <a:lvl9pPr marL="3886200" indent="-228600" algn="l" rtl="0" eaLnBrk="1" fontAlgn="base" hangingPunct="1">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fsassessments.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The Florida Standards</a:t>
            </a:r>
            <a:endParaRPr lang="en-US" b="1" dirty="0"/>
          </a:p>
        </p:txBody>
      </p:sp>
      <p:sp>
        <p:nvSpPr>
          <p:cNvPr id="3" name="Subtitle 2"/>
          <p:cNvSpPr>
            <a:spLocks noGrp="1"/>
          </p:cNvSpPr>
          <p:nvPr>
            <p:ph type="subTitle" idx="1"/>
          </p:nvPr>
        </p:nvSpPr>
        <p:spPr>
          <a:xfrm>
            <a:off x="0" y="5334000"/>
            <a:ext cx="9144000" cy="1295400"/>
          </a:xfrm>
          <a:effectLst>
            <a:outerShdw blurRad="50800" dist="38100" dir="5400000" algn="t" rotWithShape="0">
              <a:prstClr val="black">
                <a:alpha val="40000"/>
              </a:prstClr>
            </a:outerShdw>
          </a:effectLst>
        </p:spPr>
        <p:txBody>
          <a:bodyPr/>
          <a:lstStyle/>
          <a:p>
            <a:endParaRPr lang="en-US" sz="3200" b="1" dirty="0" smtClean="0">
              <a:solidFill>
                <a:schemeClr val="bg1"/>
              </a:solidFill>
            </a:endParaRPr>
          </a:p>
          <a:p>
            <a:r>
              <a:rPr lang="en-US" sz="3200" b="1" dirty="0" smtClean="0">
                <a:solidFill>
                  <a:schemeClr val="bg1"/>
                </a:solidFill>
              </a:rPr>
              <a:t>New State Standards: 2014-2015 School Year</a:t>
            </a:r>
            <a:endParaRPr lang="en-US" sz="3200" b="1" dirty="0">
              <a:solidFill>
                <a:schemeClr val="bg1"/>
              </a:solidFill>
            </a:endParaRPr>
          </a:p>
        </p:txBody>
      </p:sp>
    </p:spTree>
    <p:extLst>
      <p:ext uri="{BB962C8B-B14F-4D97-AF65-F5344CB8AC3E}">
        <p14:creationId xmlns:p14="http://schemas.microsoft.com/office/powerpoint/2010/main" val="6626467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324600" cy="1782762"/>
          </a:xfrm>
          <a:effectLst>
            <a:outerShdw blurRad="50800" dist="38100" dir="5400000" algn="t" rotWithShape="0">
              <a:prstClr val="black">
                <a:alpha val="40000"/>
              </a:prstClr>
            </a:outerShdw>
          </a:effectLst>
        </p:spPr>
        <p:txBody>
          <a:bodyPr/>
          <a:lstStyle/>
          <a:p>
            <a:r>
              <a:rPr lang="en-US" b="1" dirty="0" smtClean="0"/>
              <a:t>The Florida Standards</a:t>
            </a:r>
            <a:br>
              <a:rPr lang="en-US" b="1" dirty="0" smtClean="0"/>
            </a:br>
            <a:r>
              <a:rPr lang="en-US" b="1" dirty="0" smtClean="0"/>
              <a:t>Why Are We Changing?</a:t>
            </a:r>
            <a:endParaRPr lang="en-US" b="1" dirty="0"/>
          </a:p>
        </p:txBody>
      </p:sp>
      <p:sp>
        <p:nvSpPr>
          <p:cNvPr id="3" name="Content Placeholder 2"/>
          <p:cNvSpPr>
            <a:spLocks noGrp="1"/>
          </p:cNvSpPr>
          <p:nvPr>
            <p:ph idx="1"/>
          </p:nvPr>
        </p:nvSpPr>
        <p:spPr>
          <a:xfrm>
            <a:off x="76200" y="1981200"/>
            <a:ext cx="9067800" cy="4572000"/>
          </a:xfrm>
        </p:spPr>
        <p:txBody>
          <a:bodyPr/>
          <a:lstStyle/>
          <a:p>
            <a:r>
              <a:rPr lang="en-US" sz="3200" b="1" dirty="0"/>
              <a:t>Emphasize success in college and careers </a:t>
            </a:r>
          </a:p>
          <a:p>
            <a:r>
              <a:rPr lang="en-US" sz="3200" b="1" dirty="0"/>
              <a:t>Prepare students with 21</a:t>
            </a:r>
            <a:r>
              <a:rPr lang="en-US" sz="3200" b="1" baseline="30000" dirty="0"/>
              <a:t>st</a:t>
            </a:r>
            <a:r>
              <a:rPr lang="en-US" sz="3200" b="1" dirty="0"/>
              <a:t> century skills</a:t>
            </a:r>
          </a:p>
          <a:p>
            <a:r>
              <a:rPr lang="en-US" sz="3200" b="1" dirty="0"/>
              <a:t>Provide more rigorous content and application of knowledge </a:t>
            </a:r>
          </a:p>
          <a:p>
            <a:r>
              <a:rPr lang="en-US" sz="3200" b="1" dirty="0"/>
              <a:t>Place emphasis on critical and analytical thinking</a:t>
            </a:r>
          </a:p>
          <a:p>
            <a:r>
              <a:rPr lang="en-US" sz="3200" b="1" dirty="0"/>
              <a:t>Establish clear, consistent guidelines for instruction</a:t>
            </a:r>
          </a:p>
          <a:p>
            <a:pPr>
              <a:buFont typeface="Arial" panose="020B0604020202020204" pitchFamily="34" charset="0"/>
              <a:buChar char="•"/>
            </a:pPr>
            <a:endParaRPr lang="en-US" sz="2800" b="1" dirty="0" smtClean="0"/>
          </a:p>
        </p:txBody>
      </p:sp>
    </p:spTree>
    <p:extLst>
      <p:ext uri="{BB962C8B-B14F-4D97-AF65-F5344CB8AC3E}">
        <p14:creationId xmlns:p14="http://schemas.microsoft.com/office/powerpoint/2010/main" val="15308444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57200"/>
            <a:ext cx="7086600" cy="1295400"/>
          </a:xfrm>
          <a:effectLst>
            <a:outerShdw blurRad="50800" dist="38100" dir="5400000" algn="t" rotWithShape="0">
              <a:prstClr val="black">
                <a:alpha val="40000"/>
              </a:prstClr>
            </a:outerShdw>
          </a:effectLst>
        </p:spPr>
        <p:txBody>
          <a:bodyPr/>
          <a:lstStyle/>
          <a:p>
            <a:r>
              <a:rPr lang="en-US" b="1" dirty="0" smtClean="0">
                <a:solidFill>
                  <a:srgbClr val="FFFFFF"/>
                </a:solidFill>
              </a:rPr>
              <a:t>The Florida Standards</a:t>
            </a:r>
            <a:br>
              <a:rPr lang="en-US" b="1" dirty="0" smtClean="0">
                <a:solidFill>
                  <a:srgbClr val="FFFFFF"/>
                </a:solidFill>
              </a:rPr>
            </a:br>
            <a:r>
              <a:rPr lang="en-US" b="1" dirty="0" smtClean="0">
                <a:solidFill>
                  <a:srgbClr val="FFFFFF"/>
                </a:solidFill>
              </a:rPr>
              <a:t>What Subjects Are Included?</a:t>
            </a:r>
            <a:endParaRPr lang="en-US" b="1" dirty="0"/>
          </a:p>
        </p:txBody>
      </p:sp>
      <p:sp>
        <p:nvSpPr>
          <p:cNvPr id="3" name="Content Placeholder 2"/>
          <p:cNvSpPr>
            <a:spLocks noGrp="1"/>
          </p:cNvSpPr>
          <p:nvPr>
            <p:ph idx="1"/>
          </p:nvPr>
        </p:nvSpPr>
        <p:spPr>
          <a:xfrm>
            <a:off x="457200" y="2438400"/>
            <a:ext cx="8229600" cy="4038600"/>
          </a:xfrm>
        </p:spPr>
        <p:txBody>
          <a:bodyPr/>
          <a:lstStyle/>
          <a:p>
            <a:r>
              <a:rPr lang="en-US" sz="3200" b="1" dirty="0" smtClean="0"/>
              <a:t>Language Arts Florida Standards (LAFS) and Mathematics Florida Standards (MAFS) provide a clear set of goals and expectations </a:t>
            </a:r>
          </a:p>
          <a:p>
            <a:r>
              <a:rPr lang="en-US" sz="3200" b="1" dirty="0" smtClean="0"/>
              <a:t>Define what students should know and be able to do at each grade level – kindergarten through grade 12 </a:t>
            </a:r>
            <a:endParaRPr lang="en-US" sz="3200" b="1" dirty="0"/>
          </a:p>
        </p:txBody>
      </p:sp>
    </p:spTree>
    <p:extLst>
      <p:ext uri="{BB962C8B-B14F-4D97-AF65-F5344CB8AC3E}">
        <p14:creationId xmlns:p14="http://schemas.microsoft.com/office/powerpoint/2010/main" val="24730589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686800" cy="1600200"/>
          </a:xfrm>
          <a:effectLst>
            <a:outerShdw blurRad="50800" dist="38100" dir="5400000" algn="t" rotWithShape="0">
              <a:prstClr val="black">
                <a:alpha val="40000"/>
              </a:prstClr>
            </a:outerShdw>
          </a:effectLst>
        </p:spPr>
        <p:txBody>
          <a:bodyPr/>
          <a:lstStyle/>
          <a:p>
            <a:r>
              <a:rPr lang="en-US" b="1" dirty="0" smtClean="0">
                <a:solidFill>
                  <a:srgbClr val="FFFFFF"/>
                </a:solidFill>
              </a:rPr>
              <a:t>The Florida Standards </a:t>
            </a:r>
            <a:br>
              <a:rPr lang="en-US" b="1" dirty="0" smtClean="0">
                <a:solidFill>
                  <a:srgbClr val="FFFFFF"/>
                </a:solidFill>
              </a:rPr>
            </a:br>
            <a:r>
              <a:rPr lang="en-US" b="1" dirty="0" smtClean="0">
                <a:solidFill>
                  <a:srgbClr val="FFFFFF"/>
                </a:solidFill>
              </a:rPr>
              <a:t>What Do They Mean For </a:t>
            </a:r>
            <a:br>
              <a:rPr lang="en-US" b="1" dirty="0" smtClean="0">
                <a:solidFill>
                  <a:srgbClr val="FFFFFF"/>
                </a:solidFill>
              </a:rPr>
            </a:br>
            <a:r>
              <a:rPr lang="en-US" b="1" dirty="0" smtClean="0">
                <a:solidFill>
                  <a:srgbClr val="FFFFFF"/>
                </a:solidFill>
              </a:rPr>
              <a:t>Teaching and Learning?</a:t>
            </a:r>
            <a:endParaRPr lang="en-US" dirty="0"/>
          </a:p>
        </p:txBody>
      </p:sp>
      <p:sp>
        <p:nvSpPr>
          <p:cNvPr id="3" name="Content Placeholder 2"/>
          <p:cNvSpPr>
            <a:spLocks noGrp="1"/>
          </p:cNvSpPr>
          <p:nvPr>
            <p:ph sz="half" idx="1"/>
          </p:nvPr>
        </p:nvSpPr>
        <p:spPr>
          <a:xfrm>
            <a:off x="0" y="1828800"/>
            <a:ext cx="4800600" cy="4876800"/>
          </a:xfrm>
        </p:spPr>
        <p:txBody>
          <a:bodyPr/>
          <a:lstStyle/>
          <a:p>
            <a:pPr marL="0" indent="0" algn="ctr">
              <a:buNone/>
            </a:pPr>
            <a:r>
              <a:rPr lang="en-US" b="1" dirty="0"/>
              <a:t>LAFS</a:t>
            </a:r>
          </a:p>
          <a:p>
            <a:r>
              <a:rPr lang="en-US" sz="2700" b="1" dirty="0" smtClean="0"/>
              <a:t>Regular practice-complex text &amp; academic </a:t>
            </a:r>
            <a:r>
              <a:rPr lang="en-US" sz="2700" b="1" dirty="0"/>
              <a:t>language</a:t>
            </a:r>
          </a:p>
          <a:p>
            <a:r>
              <a:rPr lang="en-US" sz="2700" b="1" dirty="0"/>
              <a:t>Reading, writing, listening and speaking grounded in evidence from text</a:t>
            </a:r>
          </a:p>
          <a:p>
            <a:r>
              <a:rPr lang="en-US" sz="2700" b="1" dirty="0" smtClean="0"/>
              <a:t>Build knowledge </a:t>
            </a:r>
            <a:r>
              <a:rPr lang="en-US" sz="2700" b="1" dirty="0"/>
              <a:t>through </a:t>
            </a:r>
            <a:r>
              <a:rPr lang="en-US" sz="2700" b="1" dirty="0" smtClean="0"/>
              <a:t>content-rich text</a:t>
            </a:r>
          </a:p>
          <a:p>
            <a:r>
              <a:rPr lang="en-US" sz="2700" b="1" dirty="0" smtClean="0"/>
              <a:t>Different writing genres</a:t>
            </a:r>
          </a:p>
        </p:txBody>
      </p:sp>
      <p:sp>
        <p:nvSpPr>
          <p:cNvPr id="4" name="Content Placeholder 3"/>
          <p:cNvSpPr>
            <a:spLocks noGrp="1"/>
          </p:cNvSpPr>
          <p:nvPr>
            <p:ph sz="half" idx="2"/>
          </p:nvPr>
        </p:nvSpPr>
        <p:spPr>
          <a:xfrm>
            <a:off x="4724400" y="1828800"/>
            <a:ext cx="4419600" cy="5029200"/>
          </a:xfrm>
        </p:spPr>
        <p:txBody>
          <a:bodyPr/>
          <a:lstStyle/>
          <a:p>
            <a:pPr marL="0" indent="0" algn="ctr">
              <a:buNone/>
            </a:pPr>
            <a:r>
              <a:rPr lang="en-US" b="1" dirty="0" smtClean="0"/>
              <a:t>MAFS</a:t>
            </a:r>
          </a:p>
          <a:p>
            <a:r>
              <a:rPr lang="en-US" sz="2700" b="1" dirty="0" smtClean="0"/>
              <a:t>Deeper understanding of mathematical concepts </a:t>
            </a:r>
          </a:p>
          <a:p>
            <a:r>
              <a:rPr lang="en-US" sz="2700" b="1" dirty="0" smtClean="0"/>
              <a:t>Builds habits of mind of productive mathematical thinkers</a:t>
            </a:r>
          </a:p>
          <a:p>
            <a:r>
              <a:rPr lang="en-US" sz="2700" b="1" dirty="0" smtClean="0"/>
              <a:t>Real-world applications </a:t>
            </a:r>
          </a:p>
          <a:p>
            <a:r>
              <a:rPr lang="en-US" sz="2700" b="1" dirty="0" smtClean="0"/>
              <a:t>Modeling with pictures technology, graphs, manipulatives</a:t>
            </a:r>
          </a:p>
          <a:p>
            <a:endParaRPr lang="en-US" dirty="0" smtClean="0"/>
          </a:p>
          <a:p>
            <a:endParaRPr lang="en-US" dirty="0"/>
          </a:p>
        </p:txBody>
      </p:sp>
    </p:spTree>
    <p:extLst>
      <p:ext uri="{BB962C8B-B14F-4D97-AF65-F5344CB8AC3E}">
        <p14:creationId xmlns:p14="http://schemas.microsoft.com/office/powerpoint/2010/main" val="32699872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458200" cy="1554162"/>
          </a:xfrm>
          <a:effectLst>
            <a:outerShdw blurRad="50800" dist="38100" dir="5400000" algn="t" rotWithShape="0">
              <a:prstClr val="black">
                <a:alpha val="40000"/>
              </a:prstClr>
            </a:outerShdw>
          </a:effectLst>
        </p:spPr>
        <p:txBody>
          <a:bodyPr/>
          <a:lstStyle/>
          <a:p>
            <a:r>
              <a:rPr lang="en-US" b="1" dirty="0">
                <a:solidFill>
                  <a:srgbClr val="FFFFFF"/>
                </a:solidFill>
              </a:rPr>
              <a:t>The </a:t>
            </a:r>
            <a:r>
              <a:rPr lang="en-US" b="1" dirty="0" smtClean="0">
                <a:solidFill>
                  <a:srgbClr val="FFFFFF"/>
                </a:solidFill>
              </a:rPr>
              <a:t>Florida Standards</a:t>
            </a:r>
            <a:br>
              <a:rPr lang="en-US" b="1" dirty="0" smtClean="0">
                <a:solidFill>
                  <a:srgbClr val="FFFFFF"/>
                </a:solidFill>
              </a:rPr>
            </a:br>
            <a:r>
              <a:rPr lang="en-US" b="1" dirty="0" smtClean="0">
                <a:solidFill>
                  <a:srgbClr val="FFFFFF"/>
                </a:solidFill>
              </a:rPr>
              <a:t>What About the New Assessments?</a:t>
            </a:r>
            <a:endParaRPr lang="en-US" dirty="0"/>
          </a:p>
        </p:txBody>
      </p:sp>
      <p:sp>
        <p:nvSpPr>
          <p:cNvPr id="3" name="Content Placeholder 2"/>
          <p:cNvSpPr>
            <a:spLocks noGrp="1"/>
          </p:cNvSpPr>
          <p:nvPr>
            <p:ph idx="1"/>
          </p:nvPr>
        </p:nvSpPr>
        <p:spPr>
          <a:xfrm>
            <a:off x="76200" y="1828800"/>
            <a:ext cx="9067800" cy="4648200"/>
          </a:xfrm>
        </p:spPr>
        <p:txBody>
          <a:bodyPr/>
          <a:lstStyle/>
          <a:p>
            <a:r>
              <a:rPr lang="en-US" sz="2800" b="1" dirty="0" smtClean="0"/>
              <a:t>MAFS and LAFS will be assessed with the new Florida Standards Assessments (FSA) </a:t>
            </a:r>
          </a:p>
          <a:p>
            <a:r>
              <a:rPr lang="en-US" sz="2800" b="1" dirty="0" smtClean="0"/>
              <a:t>Spring 2015 administration of elementary school assessments will include:</a:t>
            </a:r>
          </a:p>
          <a:p>
            <a:pPr lvl="1"/>
            <a:r>
              <a:rPr lang="en-US" sz="2800" b="1" dirty="0" smtClean="0"/>
              <a:t>English Language Arts (ELA): grades 3- 5*</a:t>
            </a:r>
          </a:p>
          <a:p>
            <a:pPr lvl="1"/>
            <a:r>
              <a:rPr lang="en-US" sz="2800" b="1" dirty="0" smtClean="0"/>
              <a:t>ELA Writing Component: grades 4 and 5* </a:t>
            </a:r>
          </a:p>
          <a:p>
            <a:pPr lvl="1"/>
            <a:r>
              <a:rPr lang="en-US" sz="2800" b="1" dirty="0" smtClean="0"/>
              <a:t>Mathematics: grades 3- 5*</a:t>
            </a:r>
          </a:p>
          <a:p>
            <a:pPr marL="457200" lvl="1" indent="0">
              <a:buNone/>
            </a:pPr>
            <a:r>
              <a:rPr lang="en-US" sz="2800" b="1" i="1" dirty="0">
                <a:effectLst>
                  <a:outerShdw blurRad="38100" dist="38100" dir="2700000" algn="tl">
                    <a:srgbClr val="000000">
                      <a:alpha val="43137"/>
                    </a:srgbClr>
                  </a:outerShdw>
                </a:effectLst>
              </a:rPr>
              <a:t> </a:t>
            </a:r>
            <a:r>
              <a:rPr lang="en-US" sz="2800" b="1" i="1" dirty="0" smtClean="0">
                <a:effectLst>
                  <a:outerShdw blurRad="38100" dist="38100" dir="2700000" algn="tl">
                    <a:srgbClr val="000000">
                      <a:alpha val="43137"/>
                    </a:srgbClr>
                  </a:outerShdw>
                </a:effectLst>
              </a:rPr>
              <a:t>  *5</a:t>
            </a:r>
            <a:r>
              <a:rPr lang="en-US" sz="2800" b="1" i="1" baseline="30000" dirty="0" smtClean="0">
                <a:effectLst>
                  <a:outerShdw blurRad="38100" dist="38100" dir="2700000" algn="tl">
                    <a:srgbClr val="000000">
                      <a:alpha val="43137"/>
                    </a:srgbClr>
                  </a:outerShdw>
                </a:effectLst>
              </a:rPr>
              <a:t>th</a:t>
            </a:r>
            <a:r>
              <a:rPr lang="en-US" sz="2800" b="1" i="1" dirty="0" smtClean="0">
                <a:effectLst>
                  <a:outerShdw blurRad="38100" dist="38100" dir="2700000" algn="tl">
                    <a:srgbClr val="000000">
                      <a:alpha val="43137"/>
                    </a:srgbClr>
                  </a:outerShdw>
                </a:effectLst>
              </a:rPr>
              <a:t> grade will have Computer Based Testing</a:t>
            </a:r>
          </a:p>
          <a:p>
            <a:pPr marL="0" indent="0">
              <a:buNone/>
            </a:pPr>
            <a:endParaRPr lang="en-US" sz="2800" b="1" dirty="0"/>
          </a:p>
        </p:txBody>
      </p:sp>
    </p:spTree>
    <p:extLst>
      <p:ext uri="{BB962C8B-B14F-4D97-AF65-F5344CB8AC3E}">
        <p14:creationId xmlns:p14="http://schemas.microsoft.com/office/powerpoint/2010/main" val="36044232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382000" cy="1828800"/>
          </a:xfrm>
          <a:effectLst>
            <a:outerShdw blurRad="50800" dist="38100" dir="5400000" algn="t" rotWithShape="0">
              <a:prstClr val="black">
                <a:alpha val="40000"/>
              </a:prstClr>
            </a:outerShdw>
          </a:effectLst>
          <a:scene3d>
            <a:camera prst="orthographicFront"/>
            <a:lightRig rig="threePt" dir="t"/>
          </a:scene3d>
          <a:sp3d>
            <a:bevelT/>
          </a:sp3d>
        </p:spPr>
        <p:txBody>
          <a:bodyPr/>
          <a:lstStyle/>
          <a:p>
            <a:r>
              <a:rPr lang="en-US" b="1" dirty="0" smtClean="0"/>
              <a:t>What  Are the Standards and Assessments For Science </a:t>
            </a:r>
            <a:br>
              <a:rPr lang="en-US" b="1" dirty="0" smtClean="0"/>
            </a:br>
            <a:r>
              <a:rPr lang="en-US" b="1" dirty="0" smtClean="0"/>
              <a:t>and Social Sciences?</a:t>
            </a:r>
            <a:endParaRPr lang="en-US" b="1" dirty="0"/>
          </a:p>
        </p:txBody>
      </p:sp>
      <p:sp>
        <p:nvSpPr>
          <p:cNvPr id="3" name="Content Placeholder 2"/>
          <p:cNvSpPr>
            <a:spLocks noGrp="1"/>
          </p:cNvSpPr>
          <p:nvPr>
            <p:ph idx="1"/>
          </p:nvPr>
        </p:nvSpPr>
        <p:spPr>
          <a:xfrm>
            <a:off x="0" y="2362200"/>
            <a:ext cx="9144000" cy="4343400"/>
          </a:xfrm>
        </p:spPr>
        <p:txBody>
          <a:bodyPr/>
          <a:lstStyle/>
          <a:p>
            <a:r>
              <a:rPr lang="en-US" sz="2800" b="1" dirty="0" smtClean="0">
                <a:solidFill>
                  <a:schemeClr val="tx2"/>
                </a:solidFill>
              </a:rPr>
              <a:t>The 2008 Next Generation Sunshine State Standards (NGSSS) remain for science and social science</a:t>
            </a:r>
          </a:p>
          <a:p>
            <a:r>
              <a:rPr lang="en-US" sz="2800" b="1" dirty="0"/>
              <a:t>Science FCAT 2.0 </a:t>
            </a:r>
            <a:r>
              <a:rPr lang="en-US" sz="2800" b="1" dirty="0" smtClean="0"/>
              <a:t>continues as the  </a:t>
            </a:r>
            <a:r>
              <a:rPr lang="en-US" sz="2800" b="1" dirty="0"/>
              <a:t>grade </a:t>
            </a:r>
            <a:r>
              <a:rPr lang="en-US" sz="2800" b="1" dirty="0" smtClean="0"/>
              <a:t>5 science assessment</a:t>
            </a:r>
          </a:p>
          <a:p>
            <a:r>
              <a:rPr lang="en-US" sz="2800" b="1" dirty="0" smtClean="0"/>
              <a:t>Social Sciences supports literacy during K-5 required instruction</a:t>
            </a:r>
          </a:p>
          <a:p>
            <a:pPr lvl="1"/>
            <a:r>
              <a:rPr lang="en-US" sz="2800" b="1" dirty="0" smtClean="0"/>
              <a:t>Grades K-1:  60 minutes each week</a:t>
            </a:r>
          </a:p>
          <a:p>
            <a:pPr lvl="1"/>
            <a:r>
              <a:rPr lang="en-US" sz="2800" b="1" dirty="0" smtClean="0"/>
              <a:t>Grades 2-5:  120 minutes each week</a:t>
            </a:r>
            <a:endParaRPr lang="en-US" sz="2800" b="1" dirty="0"/>
          </a:p>
          <a:p>
            <a:endParaRPr lang="en-US" dirty="0"/>
          </a:p>
        </p:txBody>
      </p:sp>
    </p:spTree>
    <p:extLst>
      <p:ext uri="{BB962C8B-B14F-4D97-AF65-F5344CB8AC3E}">
        <p14:creationId xmlns:p14="http://schemas.microsoft.com/office/powerpoint/2010/main" val="9949137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6858000" cy="1143000"/>
          </a:xfrm>
          <a:effectLst>
            <a:outerShdw blurRad="50800" dist="38100" dir="5400000" algn="t" rotWithShape="0">
              <a:prstClr val="black">
                <a:alpha val="40000"/>
              </a:prstClr>
            </a:outerShdw>
          </a:effectLst>
        </p:spPr>
        <p:txBody>
          <a:bodyPr/>
          <a:lstStyle/>
          <a:p>
            <a:r>
              <a:rPr lang="en-US" b="1" dirty="0" smtClean="0">
                <a:solidFill>
                  <a:srgbClr val="FFFFFF"/>
                </a:solidFill>
              </a:rPr>
              <a:t>The Florida Standards</a:t>
            </a:r>
            <a:br>
              <a:rPr lang="en-US" b="1" dirty="0" smtClean="0">
                <a:solidFill>
                  <a:srgbClr val="FFFFFF"/>
                </a:solidFill>
              </a:rPr>
            </a:br>
            <a:r>
              <a:rPr lang="en-US" b="1" dirty="0" smtClean="0">
                <a:solidFill>
                  <a:srgbClr val="FFFFFF"/>
                </a:solidFill>
              </a:rPr>
              <a:t>How May I Help My Child? </a:t>
            </a:r>
            <a:endParaRPr lang="en-US" dirty="0"/>
          </a:p>
        </p:txBody>
      </p:sp>
      <p:sp>
        <p:nvSpPr>
          <p:cNvPr id="3" name="Content Placeholder 2"/>
          <p:cNvSpPr>
            <a:spLocks noGrp="1"/>
          </p:cNvSpPr>
          <p:nvPr>
            <p:ph idx="1"/>
          </p:nvPr>
        </p:nvSpPr>
        <p:spPr>
          <a:xfrm>
            <a:off x="152400" y="1981200"/>
            <a:ext cx="8839200" cy="4724400"/>
          </a:xfrm>
        </p:spPr>
        <p:txBody>
          <a:bodyPr/>
          <a:lstStyle/>
          <a:p>
            <a:r>
              <a:rPr lang="en-US" b="1" dirty="0" smtClean="0"/>
              <a:t>Read different types of books and informational text with your child</a:t>
            </a:r>
          </a:p>
          <a:p>
            <a:r>
              <a:rPr lang="en-US" b="1" dirty="0" smtClean="0"/>
              <a:t>Ask your child to find answers to questions in the text of books, newspaper articles, manuals, etc.</a:t>
            </a:r>
          </a:p>
          <a:p>
            <a:r>
              <a:rPr lang="en-US" b="1" dirty="0" smtClean="0"/>
              <a:t>Encourage your child to form </a:t>
            </a:r>
            <a:r>
              <a:rPr lang="en-US" b="1" dirty="0">
                <a:solidFill>
                  <a:srgbClr val="000000"/>
                </a:solidFill>
              </a:rPr>
              <a:t>and defend </a:t>
            </a:r>
            <a:r>
              <a:rPr lang="en-US" b="1" dirty="0" smtClean="0"/>
              <a:t>an opinion by supporting it with facts, details and reasons from text</a:t>
            </a:r>
          </a:p>
          <a:p>
            <a:r>
              <a:rPr lang="en-US" b="1" dirty="0" smtClean="0"/>
              <a:t>Discuss mathematics ideas with your child have them explain these to you using pictures, graphs, etc.</a:t>
            </a:r>
          </a:p>
          <a:p>
            <a:r>
              <a:rPr lang="en-US" b="1" dirty="0" smtClean="0"/>
              <a:t>Visit the Florida Standards Assessment online portal at:</a:t>
            </a:r>
          </a:p>
          <a:p>
            <a:pPr marL="400050" lvl="1" indent="0">
              <a:buNone/>
            </a:pPr>
            <a:r>
              <a:rPr lang="en-US" sz="2400" b="1" dirty="0" smtClean="0">
                <a:hlinkClick r:id="rId3"/>
              </a:rPr>
              <a:t>www.fsassessments.org</a:t>
            </a:r>
            <a:r>
              <a:rPr lang="en-US" sz="2400" b="1" dirty="0"/>
              <a:t> </a:t>
            </a:r>
            <a:r>
              <a:rPr lang="en-US" sz="2400" b="1" dirty="0" smtClean="0"/>
              <a:t>to become familiar with the new assessments.  </a:t>
            </a:r>
            <a:endParaRPr lang="en-US" sz="2400" b="1" dirty="0"/>
          </a:p>
        </p:txBody>
      </p:sp>
    </p:spTree>
    <p:extLst>
      <p:ext uri="{BB962C8B-B14F-4D97-AF65-F5344CB8AC3E}">
        <p14:creationId xmlns:p14="http://schemas.microsoft.com/office/powerpoint/2010/main" val="553100833"/>
      </p:ext>
    </p:extLst>
  </p:cSld>
  <p:clrMapOvr>
    <a:masterClrMapping/>
  </p:clrMapOvr>
  <p:timing>
    <p:tnLst>
      <p:par>
        <p:cTn id="1" dur="indefinite" restart="never" nodeType="tmRoot"/>
      </p:par>
    </p:tnLst>
  </p:timing>
</p:sld>
</file>

<file path=ppt/theme/theme1.xml><?xml version="1.0" encoding="utf-8"?>
<a:theme xmlns:a="http://schemas.openxmlformats.org/drawingml/2006/main" name="10288563">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10288563</Template>
  <TotalTime>400</TotalTime>
  <Words>837</Words>
  <Application>Microsoft Office PowerPoint</Application>
  <PresentationFormat>On-screen Show (4:3)</PresentationFormat>
  <Paragraphs>90</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10288563</vt:lpstr>
      <vt:lpstr>The Florida Standards</vt:lpstr>
      <vt:lpstr>The Florida Standards Why Are We Changing?</vt:lpstr>
      <vt:lpstr>The Florida Standards What Subjects Are Included?</vt:lpstr>
      <vt:lpstr>The Florida Standards  What Do They Mean For  Teaching and Learning?</vt:lpstr>
      <vt:lpstr>The Florida Standards What About the New Assessments?</vt:lpstr>
      <vt:lpstr>What  Are the Standards and Assessments For Science  and Social Sciences?</vt:lpstr>
      <vt:lpstr>The Florida Standards How May I Help My Child?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Florida Standards</dc:title>
  <dc:creator>Windows User</dc:creator>
  <cp:lastModifiedBy>Windows User</cp:lastModifiedBy>
  <cp:revision>39</cp:revision>
  <dcterms:created xsi:type="dcterms:W3CDTF">2014-07-29T15:34:16Z</dcterms:created>
  <dcterms:modified xsi:type="dcterms:W3CDTF">2014-08-13T18:24:49Z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TC102885631033</vt:lpwstr>
  </property>
</Properties>
</file>